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2"/>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4" r:id="rId19"/>
    <p:sldId id="275" r:id="rId20"/>
    <p:sldId id="277" r:id="rId21"/>
    <p:sldId id="278" r:id="rId22"/>
    <p:sldId id="279" r:id="rId23"/>
    <p:sldId id="280" r:id="rId24"/>
    <p:sldId id="282" r:id="rId25"/>
    <p:sldId id="283" r:id="rId26"/>
    <p:sldId id="284" r:id="rId27"/>
    <p:sldId id="285" r:id="rId28"/>
    <p:sldId id="286"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334" r:id="rId75"/>
    <p:sldId id="335" r:id="rId76"/>
    <p:sldId id="336" r:id="rId77"/>
    <p:sldId id="337" r:id="rId78"/>
    <p:sldId id="338" r:id="rId79"/>
    <p:sldId id="340" r:id="rId80"/>
    <p:sldId id="341" r:id="rId81"/>
    <p:sldId id="342" r:id="rId82"/>
    <p:sldId id="343" r:id="rId83"/>
    <p:sldId id="344" r:id="rId84"/>
    <p:sldId id="345" r:id="rId85"/>
    <p:sldId id="346" r:id="rId86"/>
    <p:sldId id="347" r:id="rId87"/>
    <p:sldId id="348" r:id="rId88"/>
    <p:sldId id="349" r:id="rId89"/>
    <p:sldId id="350" r:id="rId90"/>
    <p:sldId id="351" r:id="rId9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7160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8e6729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石油的价值、分布、生产与消费</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0c3b65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保障国家石油安全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8e4dd0b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石油与国家安全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7a4d3800093b1cc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8.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2.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6.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7_AS.10_1#a2ca7d6c1?vop=1&amp;pid=2a659296b&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本题考查保障我国能源安全的措施。建立能源储备库，储备大量能源</a:t>
            </a:r>
            <a:r>
              <a:rPr lang="en-US" altLang="zh-CN" sz="2000" b="0" i="0">
                <a:solidFill>
                  <a:srgbClr val="000000"/>
                </a:solidFill>
                <a:latin typeface="微软雅黑" pitchFamily="34" charset="0"/>
                <a:ea typeface="微软雅黑" pitchFamily="34" charset="-122"/>
                <a:cs typeface="微软雅黑" pitchFamily="34" charset="-120"/>
              </a:rPr>
              <a:t>，需要进一步增加能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源进口</a:t>
            </a:r>
            <a:r>
              <a:rPr lang="en-US" altLang="zh-CN" sz="2000" b="0" i="0" dirty="0">
                <a:solidFill>
                  <a:srgbClr val="000000"/>
                </a:solidFill>
                <a:latin typeface="微软雅黑" pitchFamily="34" charset="0"/>
                <a:ea typeface="微软雅黑" pitchFamily="34" charset="-122"/>
                <a:cs typeface="微软雅黑" pitchFamily="34" charset="-120"/>
              </a:rPr>
              <a:t>，对外依存度进一步提升，因此从长远角度来看，不是最可行的措施，A错误</a:t>
            </a:r>
            <a:r>
              <a:rPr lang="en-US" altLang="zh-CN" sz="2000" b="0" i="0">
                <a:solidFill>
                  <a:srgbClr val="000000"/>
                </a:solidFill>
                <a:latin typeface="微软雅黑" pitchFamily="34" charset="0"/>
                <a:ea typeface="微软雅黑" pitchFamily="34" charset="-122"/>
                <a:cs typeface="微软雅黑" pitchFamily="34" charset="-120"/>
              </a:rPr>
              <a:t>；控制人口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增长虽可能减缓能源需求增速</a:t>
            </a:r>
            <a:r>
              <a:rPr lang="en-US" altLang="zh-CN" sz="2000" b="0" i="0" dirty="0">
                <a:solidFill>
                  <a:srgbClr val="000000"/>
                </a:solidFill>
                <a:latin typeface="微软雅黑" pitchFamily="34" charset="0"/>
                <a:ea typeface="微软雅黑" pitchFamily="34" charset="-122"/>
                <a:cs typeface="微软雅黑" pitchFamily="34" charset="-120"/>
              </a:rPr>
              <a:t>，但无法从根本上保障能源供应安全，</a:t>
            </a:r>
            <a:r>
              <a:rPr lang="en-US" altLang="zh-CN" sz="2000" b="0" i="0">
                <a:solidFill>
                  <a:srgbClr val="000000"/>
                </a:solidFill>
                <a:latin typeface="微软雅黑" pitchFamily="34" charset="0"/>
                <a:ea typeface="微软雅黑" pitchFamily="34" charset="-122"/>
                <a:cs typeface="微软雅黑" pitchFamily="34" charset="-120"/>
              </a:rPr>
              <a:t>且很可能会制约经济发展，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故控制人口增长不是最可行的措施</a:t>
            </a:r>
            <a:r>
              <a:rPr lang="en-US" altLang="zh-CN" sz="2000" b="0" i="0" dirty="0">
                <a:solidFill>
                  <a:srgbClr val="000000"/>
                </a:solidFill>
                <a:latin typeface="微软雅黑" pitchFamily="34" charset="0"/>
                <a:ea typeface="微软雅黑" pitchFamily="34" charset="-122"/>
                <a:cs typeface="微软雅黑" pitchFamily="34" charset="-120"/>
              </a:rPr>
              <a:t>，B错误；开发非化石能源，优化能源消费结构</a:t>
            </a:r>
            <a:r>
              <a:rPr lang="en-US" altLang="zh-CN" sz="2000" b="0" i="0">
                <a:solidFill>
                  <a:srgbClr val="000000"/>
                </a:solidFill>
                <a:latin typeface="微软雅黑" pitchFamily="34" charset="0"/>
                <a:ea typeface="微软雅黑" pitchFamily="34" charset="-122"/>
                <a:cs typeface="微软雅黑" pitchFamily="34" charset="-120"/>
              </a:rPr>
              <a:t>，既能够增加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能源供给</a:t>
            </a:r>
            <a:r>
              <a:rPr lang="en-US" altLang="zh-CN" sz="2000" b="0" i="0" dirty="0">
                <a:solidFill>
                  <a:srgbClr val="000000"/>
                </a:solidFill>
                <a:latin typeface="微软雅黑" pitchFamily="34" charset="0"/>
                <a:ea typeface="微软雅黑" pitchFamily="34" charset="-122"/>
                <a:cs typeface="微软雅黑" pitchFamily="34" charset="-120"/>
              </a:rPr>
              <a:t>，又能减少对化石能源的依赖，是保障我国能源安全最可行的措施，C正确</a:t>
            </a:r>
            <a:r>
              <a:rPr lang="en-US" altLang="zh-CN" sz="2000" b="0" i="0">
                <a:solidFill>
                  <a:srgbClr val="000000"/>
                </a:solidFill>
                <a:latin typeface="微软雅黑" pitchFamily="34" charset="0"/>
                <a:ea typeface="微软雅黑" pitchFamily="34" charset="-122"/>
                <a:cs typeface="微软雅黑" pitchFamily="34" charset="-120"/>
              </a:rPr>
              <a:t>；化石能源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属于非可再生能源</a:t>
            </a:r>
            <a:r>
              <a:rPr lang="en-US" altLang="zh-CN" sz="2000" b="0" i="0" dirty="0">
                <a:solidFill>
                  <a:srgbClr val="000000"/>
                </a:solidFill>
                <a:latin typeface="微软雅黑" pitchFamily="34" charset="0"/>
                <a:ea typeface="微软雅黑" pitchFamily="34" charset="-122"/>
                <a:cs typeface="微软雅黑" pitchFamily="34" charset="-120"/>
              </a:rPr>
              <a:t>，从长远角度来看，加大化石能源的勘探和开采不是最可行的措施，D错误。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6_BD.11_1#dd86fac00?pid=88e6729db&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[河北石家庄2024高二期中]</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下图为我国</a:t>
            </a:r>
            <a:r>
              <a:rPr lang="en-US" altLang="zh-CN" sz="2000" b="0" i="0" spc="-50" dirty="0">
                <a:solidFill>
                  <a:srgbClr val="000000"/>
                </a:solidFill>
                <a:latin typeface="Times New Roman" pitchFamily="34" charset="0"/>
                <a:ea typeface="KaiTi" pitchFamily="34" charset="-122"/>
                <a:cs typeface="Times New Roman" pitchFamily="34" charset="-120"/>
              </a:rPr>
              <a:t>2012—2022</a:t>
            </a:r>
            <a:r>
              <a:rPr lang="en-US" altLang="zh-CN" sz="2000" b="0" i="0" spc="-50" dirty="0">
                <a:solidFill>
                  <a:srgbClr val="000000"/>
                </a:solidFill>
                <a:latin typeface="微软雅黑" pitchFamily="34" charset="0"/>
                <a:ea typeface="楷体" pitchFamily="34" charset="-122"/>
                <a:cs typeface="微软雅黑" pitchFamily="34" charset="-120"/>
              </a:rPr>
              <a:t>年一次能源消费结构变化图</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pic>
        <p:nvPicPr>
          <p:cNvPr id="3" name="QM_6_BD.11_2#dd86fac00?pid=88e6729d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47288" y="1511496"/>
            <a:ext cx="5303520" cy="2660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12_1#e62fdf261?pid=dd86fac00&amp;color=0,0,0&amp;vtp=1&amp;bt=1&amp;bbb=1">
            <a:extLst>
              <a:ext uri="{FF2B5EF4-FFF2-40B4-BE49-F238E27FC236}">
                <a16:creationId xmlns:a16="http://schemas.microsoft.com/office/drawing/2014/main" id="{234F973D-44CD-59B9-23EA-28271F00045C}"/>
              </a:ext>
            </a:extLst>
          </p:cNvPr>
          <p:cNvSpPr/>
          <p:nvPr/>
        </p:nvSpPr>
        <p:spPr>
          <a:xfrm>
            <a:off x="722376" y="43054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读图可知(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13_1#e62fdf261.bracket?pid=dd86fac00&amp;color=0,0,0&amp;vpa=4&amp;vtp=1">
            <a:extLst>
              <a:ext uri="{FF2B5EF4-FFF2-40B4-BE49-F238E27FC236}">
                <a16:creationId xmlns:a16="http://schemas.microsoft.com/office/drawing/2014/main" id="{B3038C92-9FBF-C786-9B9E-8214048E156F}"/>
              </a:ext>
            </a:extLst>
          </p:cNvPr>
          <p:cNvSpPr/>
          <p:nvPr/>
        </p:nvSpPr>
        <p:spPr>
          <a:xfrm>
            <a:off x="2149539" y="430549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7_BD.12_2#e62fdf261.choices?pid=dd86fac00&amp;color=0,0,0&amp;vtp=1&amp;bbb=1">
            <a:extLst>
              <a:ext uri="{FF2B5EF4-FFF2-40B4-BE49-F238E27FC236}">
                <a16:creationId xmlns:a16="http://schemas.microsoft.com/office/drawing/2014/main" id="{A725A0D5-6606-0192-3E66-818F5390A885}"/>
              </a:ext>
            </a:extLst>
          </p:cNvPr>
          <p:cNvSpPr/>
          <p:nvPr/>
        </p:nvSpPr>
        <p:spPr>
          <a:xfrm>
            <a:off x="722376" y="4770189"/>
            <a:ext cx="10753344" cy="843153"/>
          </a:xfrm>
          <a:prstGeom prst="rect">
            <a:avLst/>
          </a:prstGeom>
          <a:noFill/>
          <a:ln/>
        </p:spPr>
        <p:txBody>
          <a:bodyPr wrap="none" lIns="0" tIns="0" rIns="0" bIns="0" rtlCol="0" anchor="t"/>
          <a:lstStyle/>
          <a:p>
            <a:pPr latinLnBrk="1">
              <a:lnSpc>
                <a:spcPts val="3600"/>
              </a:lnSpc>
              <a:tabLst>
                <a:tab pos="532520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.化石能源消费占比迅速下降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.清洁能源消费占比增长较快</a:t>
            </a:r>
            <a:endParaRPr lang="en-US" altLang="zh-CN" sz="2000" dirty="0"/>
          </a:p>
          <a:p>
            <a:pPr latinLnBrk="1">
              <a:lnSpc>
                <a:spcPts val="3400"/>
              </a:lnSpc>
              <a:tabLst>
                <a:tab pos="5325207" algn="l"/>
              </a:tabLst>
            </a:pPr>
            <a:r>
              <a:rPr lang="en-US" altLang="zh-CN" sz="2000" b="0" i="0">
                <a:solidFill>
                  <a:srgbClr val="000000"/>
                </a:solidFill>
                <a:latin typeface="微软雅黑" pitchFamily="34" charset="0"/>
                <a:ea typeface="微软雅黑" pitchFamily="34" charset="-122"/>
                <a:cs typeface="微软雅黑" pitchFamily="34" charset="-120"/>
              </a:rPr>
              <a:t>C.煤炭能源主体地位趋于下降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.能源消费结构主体发生改变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7_AS.14_1#e62fdf261?vop=1&amp;pid=dd86fac0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本题考查读图分析能力。图中的化石能源包括煤炭、石油、天然气，</a:t>
            </a:r>
            <a:r>
              <a:rPr lang="en-US" altLang="zh-CN" sz="2000" b="0" i="0">
                <a:solidFill>
                  <a:srgbClr val="000000"/>
                </a:solidFill>
                <a:latin typeface="微软雅黑" pitchFamily="34" charset="0"/>
                <a:ea typeface="微软雅黑" pitchFamily="34" charset="-122"/>
                <a:cs typeface="微软雅黑" pitchFamily="34" charset="-120"/>
              </a:rPr>
              <a:t>三者所占比例仍较大，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虽有所下降</a:t>
            </a:r>
            <a:r>
              <a:rPr lang="en-US" altLang="zh-CN" sz="2000" b="0" i="0" dirty="0">
                <a:solidFill>
                  <a:srgbClr val="000000"/>
                </a:solidFill>
                <a:latin typeface="微软雅黑" pitchFamily="34" charset="0"/>
                <a:ea typeface="微软雅黑" pitchFamily="34" charset="-122"/>
                <a:cs typeface="微软雅黑" pitchFamily="34" charset="-120"/>
              </a:rPr>
              <a:t>，但并不是迅速下降，A错误；图中的天然气、水能、核能、</a:t>
            </a:r>
            <a:r>
              <a:rPr lang="en-US" altLang="zh-CN" sz="2000" b="0" i="0">
                <a:solidFill>
                  <a:srgbClr val="000000"/>
                </a:solidFill>
                <a:latin typeface="微软雅黑" pitchFamily="34" charset="0"/>
                <a:ea typeface="微软雅黑" pitchFamily="34" charset="-122"/>
                <a:cs typeface="微软雅黑" pitchFamily="34" charset="-120"/>
              </a:rPr>
              <a:t>风能为清洁能源，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2012—2022</a:t>
            </a:r>
            <a:r>
              <a:rPr lang="en-US" altLang="zh-CN" sz="2000" b="0" i="0" dirty="0">
                <a:solidFill>
                  <a:srgbClr val="000000"/>
                </a:solidFill>
                <a:latin typeface="微软雅黑" pitchFamily="34" charset="0"/>
                <a:ea typeface="微软雅黑" pitchFamily="34" charset="-122"/>
                <a:cs typeface="微软雅黑" pitchFamily="34" charset="-120"/>
              </a:rPr>
              <a:t>年占比逐渐上升，但上升速度并不快，B错误；煤炭所占比例下降</a:t>
            </a:r>
            <a:r>
              <a:rPr lang="en-US" altLang="zh-CN" sz="2000" b="0" i="0">
                <a:solidFill>
                  <a:srgbClr val="000000"/>
                </a:solidFill>
                <a:latin typeface="微软雅黑" pitchFamily="34" charset="0"/>
                <a:ea typeface="微软雅黑" pitchFamily="34" charset="-122"/>
                <a:cs typeface="微软雅黑" pitchFamily="34" charset="-120"/>
              </a:rPr>
              <a:t>，煤炭能源主体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地位也趋于下降</a:t>
            </a:r>
            <a:r>
              <a:rPr lang="en-US" altLang="zh-CN" sz="2000" b="0" i="0" dirty="0">
                <a:solidFill>
                  <a:srgbClr val="000000"/>
                </a:solidFill>
                <a:latin typeface="微软雅黑" pitchFamily="34" charset="0"/>
                <a:ea typeface="微软雅黑" pitchFamily="34" charset="-122"/>
                <a:cs typeface="微软雅黑" pitchFamily="34" charset="-120"/>
              </a:rPr>
              <a:t>，但我国的能源消费结构依然以煤炭为主，没有发生改变，C正确，D错误。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BD.15_1#2c1e5a0fb?pid=dd86fac0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5.我国2012—2022年一次能源消费结构发生变化，</a:t>
            </a:r>
            <a:r>
              <a:rPr lang="en-US" altLang="zh-CN" sz="2000" b="0" i="0">
                <a:solidFill>
                  <a:srgbClr val="000000"/>
                </a:solidFill>
                <a:latin typeface="微软雅黑" pitchFamily="34" charset="0"/>
                <a:ea typeface="微软雅黑" pitchFamily="34" charset="-122"/>
                <a:cs typeface="微软雅黑" pitchFamily="34" charset="-120"/>
              </a:rPr>
              <a:t>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6_1#2c1e5a0fb.bracket?pid=dd86fac00&amp;color=0,0,0&amp;vpa=5&amp;vtp=1"/>
          <p:cNvSpPr/>
          <p:nvPr/>
        </p:nvSpPr>
        <p:spPr>
          <a:xfrm>
            <a:off x="6907276"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15_2#2c1e5a0fb?pid=dd86fac0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325207" algn="l"/>
              </a:tabLst>
            </a:pPr>
            <a:r>
              <a:rPr lang="en-US" altLang="zh-CN" sz="2000" b="0" i="0" dirty="0">
                <a:solidFill>
                  <a:srgbClr val="000000"/>
                </a:solidFill>
                <a:latin typeface="微软雅黑" pitchFamily="34" charset="0"/>
                <a:ea typeface="微软雅黑" pitchFamily="34" charset="-122"/>
                <a:cs typeface="微软雅黑" pitchFamily="34" charset="-120"/>
              </a:rPr>
              <a:t>①消除环境污染</a:t>
            </a:r>
            <a:r>
              <a:rPr lang="en-US" altLang="zh-CN" sz="2000" b="0" i="0">
                <a:solidFill>
                  <a:srgbClr val="000000"/>
                </a:solidFill>
                <a:latin typeface="微软雅黑" pitchFamily="34" charset="0"/>
                <a:ea typeface="微软雅黑" pitchFamily="34" charset="-122"/>
                <a:cs typeface="微软雅黑" pitchFamily="34" charset="-120"/>
              </a:rPr>
              <a:t>，提升大气质量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减少二氧化碳排放量</a:t>
            </a:r>
            <a:r>
              <a:rPr lang="en-US" altLang="zh-CN" sz="2000" b="0" i="0">
                <a:solidFill>
                  <a:srgbClr val="000000"/>
                </a:solidFill>
                <a:latin typeface="微软雅黑" pitchFamily="34" charset="0"/>
                <a:ea typeface="微软雅黑" pitchFamily="34" charset="-122"/>
                <a:cs typeface="微软雅黑" pitchFamily="34" charset="-120"/>
              </a:rPr>
              <a:t>，履行国际义务</a:t>
            </a:r>
            <a:endParaRPr lang="en-US" altLang="zh-CN" sz="2000" dirty="0"/>
          </a:p>
          <a:p>
            <a:pPr latinLnBrk="1">
              <a:lnSpc>
                <a:spcPts val="3400"/>
              </a:lnSpc>
              <a:tabLst>
                <a:tab pos="532520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开发清洁能源</a:t>
            </a:r>
            <a:r>
              <a:rPr lang="en-US" altLang="zh-CN" sz="2000" b="0" i="0">
                <a:solidFill>
                  <a:srgbClr val="000000"/>
                </a:solidFill>
                <a:latin typeface="微软雅黑" pitchFamily="34" charset="0"/>
                <a:ea typeface="微软雅黑" pitchFamily="34" charset="-122"/>
                <a:cs typeface="微软雅黑" pitchFamily="34" charset="-120"/>
              </a:rPr>
              <a:t>，丰富能源类型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减少化石能源占比</a:t>
            </a:r>
            <a:r>
              <a:rPr lang="en-US" altLang="zh-CN" sz="2000" b="0" i="0">
                <a:solidFill>
                  <a:srgbClr val="000000"/>
                </a:solidFill>
                <a:latin typeface="微软雅黑" pitchFamily="34" charset="0"/>
                <a:ea typeface="微软雅黑" pitchFamily="34" charset="-122"/>
                <a:cs typeface="微软雅黑" pitchFamily="34" charset="-120"/>
              </a:rPr>
              <a:t>，优化能源结构</a:t>
            </a:r>
            <a:endParaRPr lang="en-US" altLang="zh-CN" sz="2000" dirty="0"/>
          </a:p>
        </p:txBody>
      </p:sp>
      <p:sp>
        <p:nvSpPr>
          <p:cNvPr id="5" name="QC_7_BD.15_3#2c1e5a0fb.choices?pid=dd86fac00&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7_AS.17_1#2c1e5a0fb?vop=1&amp;pid=dd86fac0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本题考查我国能源开发现状与能源安全。我国能源消费结构当中，清洁能源占比上升</a:t>
            </a:r>
            <a:r>
              <a:rPr lang="en-US" altLang="zh-CN" sz="2000" b="0" i="0">
                <a:solidFill>
                  <a:srgbClr val="000000"/>
                </a:solidFill>
                <a:latin typeface="微软雅黑" pitchFamily="34" charset="0"/>
                <a:ea typeface="微软雅黑" pitchFamily="34" charset="-122"/>
                <a:cs typeface="微软雅黑" pitchFamily="34" charset="-120"/>
              </a:rPr>
              <a:t>，化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石能源占比下降</a:t>
            </a:r>
            <a:r>
              <a:rPr lang="en-US" altLang="zh-CN" sz="2000" b="0" i="0" dirty="0">
                <a:solidFill>
                  <a:srgbClr val="000000"/>
                </a:solidFill>
                <a:latin typeface="微软雅黑" pitchFamily="34" charset="0"/>
                <a:ea typeface="微软雅黑" pitchFamily="34" charset="-122"/>
                <a:cs typeface="微软雅黑" pitchFamily="34" charset="-120"/>
              </a:rPr>
              <a:t>，有利于改善环境污染状况，但是不能消除环境污染，①错误</a:t>
            </a:r>
            <a:r>
              <a:rPr lang="en-US" altLang="zh-CN" sz="2000" b="0" i="0">
                <a:solidFill>
                  <a:srgbClr val="000000"/>
                </a:solidFill>
                <a:latin typeface="微软雅黑" pitchFamily="34" charset="0"/>
                <a:ea typeface="微软雅黑" pitchFamily="34" charset="-122"/>
                <a:cs typeface="微软雅黑" pitchFamily="34" charset="-120"/>
              </a:rPr>
              <a:t>；化石能源消费占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比下降</a:t>
            </a:r>
            <a:r>
              <a:rPr lang="en-US" altLang="zh-CN" sz="2000" b="0" i="0" dirty="0">
                <a:solidFill>
                  <a:srgbClr val="000000"/>
                </a:solidFill>
                <a:latin typeface="微软雅黑" pitchFamily="34" charset="0"/>
                <a:ea typeface="微软雅黑" pitchFamily="34" charset="-122"/>
                <a:cs typeface="微软雅黑" pitchFamily="34" charset="-120"/>
              </a:rPr>
              <a:t>，有利于减少碳排放，履行国际义务，②正确；2012—2022年</a:t>
            </a:r>
            <a:r>
              <a:rPr lang="en-US" altLang="zh-CN" sz="2000" b="0" i="0">
                <a:solidFill>
                  <a:srgbClr val="000000"/>
                </a:solidFill>
                <a:latin typeface="微软雅黑" pitchFamily="34" charset="0"/>
                <a:ea typeface="微软雅黑" pitchFamily="34" charset="-122"/>
                <a:cs typeface="微软雅黑" pitchFamily="34" charset="-120"/>
              </a:rPr>
              <a:t>，我国的能源消费类型没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有发生变化</a:t>
            </a:r>
            <a:r>
              <a:rPr lang="en-US" altLang="zh-CN" sz="2000" b="0" i="0" dirty="0">
                <a:solidFill>
                  <a:srgbClr val="000000"/>
                </a:solidFill>
                <a:latin typeface="微软雅黑" pitchFamily="34" charset="0"/>
                <a:ea typeface="微软雅黑" pitchFamily="34" charset="-122"/>
                <a:cs typeface="微软雅黑" pitchFamily="34" charset="-120"/>
              </a:rPr>
              <a:t>，③错误；清洁能源占比上升，可以减少化石能源占比，优化能源结构，④正确</a:t>
            </a:r>
            <a:r>
              <a:rPr lang="en-US" altLang="zh-CN" sz="2000" b="0" i="0">
                <a:solidFill>
                  <a:srgbClr val="000000"/>
                </a:solidFill>
                <a:latin typeface="微软雅黑" pitchFamily="34" charset="0"/>
                <a:ea typeface="微软雅黑" pitchFamily="34" charset="-122"/>
                <a:cs typeface="微软雅黑" pitchFamily="34" charset="-120"/>
              </a:rPr>
              <a:t>。综</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，②④正确，故选D。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7_AS.17_2#2c1e5a0fb?vop=1&amp;pid=dd86fac00&amp;color=0,0,0&amp;mp=1&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【知识拓展】一次能源和二次能源</a:t>
            </a:r>
            <a:endParaRPr lang="en-US" altLang="zh-CN" sz="2000" dirty="0"/>
          </a:p>
        </p:txBody>
      </p:sp>
      <p:graphicFrame>
        <p:nvGraphicFramePr>
          <p:cNvPr id="17" name="QC_7_AS.17_3#2c1e5a0fb?colgroup=4,36&amp;vop=1&amp;pid=dd86fac00&amp;color=0,0,0&amp;mp=1&amp;vtp=1&amp;bbb=1&amp;hb=1"/>
          <p:cNvGraphicFramePr>
            <a:graphicFrameLocks noGrp="1"/>
          </p:cNvGraphicFramePr>
          <p:nvPr>
            <p:extLst>
              <p:ext uri="{D42A27DB-BD31-4B8C-83A1-F6EECF244321}">
                <p14:modId xmlns:p14="http://schemas.microsoft.com/office/powerpoint/2010/main" val="3502599623"/>
              </p:ext>
            </p:extLst>
          </p:nvPr>
        </p:nvGraphicFramePr>
        <p:xfrm>
          <a:off x="722376" y="1513528"/>
          <a:ext cx="10725912" cy="1645158"/>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一次能源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从自然界直接取得且不改变其基本形态的能源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如煤炭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石油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天然气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太阳能</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风能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水能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生物质能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地热能等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二次能源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经过自然的或人工的加工转换成另一形态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如电能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汽油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柴油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酒精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煤气</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氢</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能等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7_BD.18_1#5c0ad0adf?pid=dd86fac0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6.大量使用石油、</a:t>
            </a:r>
            <a:r>
              <a:rPr lang="en-US" altLang="zh-CN" sz="2000" b="0" i="0">
                <a:solidFill>
                  <a:srgbClr val="000000"/>
                </a:solidFill>
                <a:latin typeface="微软雅黑" pitchFamily="34" charset="0"/>
                <a:ea typeface="微软雅黑" pitchFamily="34" charset="-122"/>
                <a:cs typeface="微软雅黑" pitchFamily="34" charset="-120"/>
              </a:rPr>
              <a:t>煤炭等化石燃料将导致(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9_1#5c0ad0adf.bracket?pid=dd86fac00&amp;color=0,0,0&amp;vpa=6&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18_2#5c0ad0adf.choices?pid=dd86fac0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32520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.植物对大气中二氧化碳的吸收减少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.碳排放增加，大气的温室效应增强</a:t>
            </a:r>
            <a:endParaRPr lang="en-US" altLang="zh-CN" sz="2000" dirty="0"/>
          </a:p>
          <a:p>
            <a:pPr latinLnBrk="1">
              <a:lnSpc>
                <a:spcPts val="3400"/>
              </a:lnSpc>
              <a:tabLst>
                <a:tab pos="532520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.海平面上升</a:t>
            </a:r>
            <a:r>
              <a:rPr lang="en-US" altLang="zh-CN" sz="2000" b="0" i="0">
                <a:solidFill>
                  <a:srgbClr val="000000"/>
                </a:solidFill>
                <a:latin typeface="微软雅黑" pitchFamily="34" charset="0"/>
                <a:ea typeface="微软雅黑" pitchFamily="34" charset="-122"/>
                <a:cs typeface="微软雅黑" pitchFamily="34" charset="-120"/>
              </a:rPr>
              <a:t>，海岸侵蚀的作用减轻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.国际合作加强，各国承担同等责任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7_AS.20_1#5c0ad0adf?vop=1&amp;pid=dd86fac0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本题考查能源资源开发的影响。根据所学知识可知，大量使用石油</a:t>
            </a:r>
            <a:r>
              <a:rPr lang="en-US" altLang="zh-CN" sz="2000" b="0" i="0">
                <a:solidFill>
                  <a:srgbClr val="000000"/>
                </a:solidFill>
                <a:latin typeface="微软雅黑" pitchFamily="34" charset="0"/>
                <a:ea typeface="微软雅黑" pitchFamily="34" charset="-122"/>
                <a:cs typeface="微软雅黑" pitchFamily="34" charset="-120"/>
              </a:rPr>
              <a:t>、煤炭等化石燃料将导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致碳排放增加</a:t>
            </a:r>
            <a:r>
              <a:rPr lang="en-US" altLang="zh-CN" sz="2000" b="0" i="0" dirty="0">
                <a:solidFill>
                  <a:srgbClr val="000000"/>
                </a:solidFill>
                <a:latin typeface="微软雅黑" pitchFamily="34" charset="0"/>
                <a:ea typeface="微软雅黑" pitchFamily="34" charset="-122"/>
                <a:cs typeface="微软雅黑" pitchFamily="34" charset="-120"/>
              </a:rPr>
              <a:t>，大气的温室效应增强，加剧全球变暖的趋势，B正确；大气中二氧化碳增加</a:t>
            </a:r>
            <a:r>
              <a:rPr lang="en-US" altLang="zh-CN" sz="2000" b="0" i="0">
                <a:solidFill>
                  <a:srgbClr val="000000"/>
                </a:solidFill>
                <a:latin typeface="微软雅黑" pitchFamily="34" charset="0"/>
                <a:ea typeface="微软雅黑" pitchFamily="34" charset="-122"/>
                <a:cs typeface="微软雅黑" pitchFamily="34" charset="-120"/>
              </a:rPr>
              <a:t>，植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物对大气中二氧化碳的吸收会在一定程度上有所增加</a:t>
            </a:r>
            <a:r>
              <a:rPr lang="en-US" altLang="zh-CN" sz="2000" b="0" i="0" dirty="0">
                <a:solidFill>
                  <a:srgbClr val="000000"/>
                </a:solidFill>
                <a:latin typeface="微软雅黑" pitchFamily="34" charset="0"/>
                <a:ea typeface="微软雅黑" pitchFamily="34" charset="-122"/>
                <a:cs typeface="微软雅黑" pitchFamily="34" charset="-120"/>
              </a:rPr>
              <a:t>，A错误；全球变暖加剧，极冰融化</a:t>
            </a:r>
            <a:r>
              <a:rPr lang="en-US" altLang="zh-CN" sz="2000" b="0" i="0">
                <a:solidFill>
                  <a:srgbClr val="000000"/>
                </a:solidFill>
                <a:latin typeface="微软雅黑" pitchFamily="34" charset="0"/>
                <a:ea typeface="微软雅黑" pitchFamily="34" charset="-122"/>
                <a:cs typeface="微软雅黑" pitchFamily="34" charset="-120"/>
              </a:rPr>
              <a:t>，会使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海平面上升</a:t>
            </a:r>
            <a:r>
              <a:rPr lang="en-US" altLang="zh-CN" sz="2000" b="0" i="0" dirty="0">
                <a:solidFill>
                  <a:srgbClr val="000000"/>
                </a:solidFill>
                <a:latin typeface="微软雅黑" pitchFamily="34" charset="0"/>
                <a:ea typeface="微软雅黑" pitchFamily="34" charset="-122"/>
                <a:cs typeface="微软雅黑" pitchFamily="34" charset="-120"/>
              </a:rPr>
              <a:t>，海岸侵蚀作用加剧，C错误；发达国家和发展中国家的碳排放量不同</a:t>
            </a:r>
            <a:r>
              <a:rPr lang="en-US" altLang="zh-CN" sz="2000" b="0" i="0">
                <a:solidFill>
                  <a:srgbClr val="000000"/>
                </a:solidFill>
                <a:latin typeface="微软雅黑" pitchFamily="34" charset="0"/>
                <a:ea typeface="微软雅黑" pitchFamily="34" charset="-122"/>
                <a:cs typeface="微软雅黑" pitchFamily="34" charset="-120"/>
              </a:rPr>
              <a:t>，所承担的责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任也不相同</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4#dfa7d3f03.fixed?pid=e2d70a44f&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dfa7d3f03.fixed?pid=e2d70a44f&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石油的分布及其供需状况</a:t>
            </a:r>
            <a:endParaRPr lang="en-US" altLang="zh-CN" sz="4400" dirty="0"/>
          </a:p>
        </p:txBody>
      </p:sp>
      <p:pic>
        <p:nvPicPr>
          <p:cNvPr id="4" name="C_4#dfa7d3f03.fixed?pid=e2d70a44f&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dfa7d3f03.fixed?pid=e2d70a44f&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5_BD.21_1#ac3dc5aec?pid=dfa7d3f03&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下图为我国油库分布图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21_2#ac3dc5aec?pid=dfa7d3f0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78808" y="1511496"/>
            <a:ext cx="3831336" cy="2852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2_1#59060c227?pid=ac3dc5aec&amp;color=0,0,0&amp;vtp=1&amp;bt=1&amp;bbb=1">
            <a:extLst>
              <a:ext uri="{FF2B5EF4-FFF2-40B4-BE49-F238E27FC236}">
                <a16:creationId xmlns:a16="http://schemas.microsoft.com/office/drawing/2014/main" id="{0E0C5D30-238E-457A-906B-747D229EAE3E}"/>
              </a:ext>
            </a:extLst>
          </p:cNvPr>
          <p:cNvSpPr/>
          <p:nvPr/>
        </p:nvSpPr>
        <p:spPr>
          <a:xfrm>
            <a:off x="722376" y="44959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1.读图，</a:t>
            </a:r>
            <a:r>
              <a:rPr lang="en-US" altLang="zh-CN" sz="2000" b="0" i="0">
                <a:solidFill>
                  <a:srgbClr val="000000"/>
                </a:solidFill>
                <a:latin typeface="微软雅黑" pitchFamily="34" charset="0"/>
                <a:ea typeface="微软雅黑" pitchFamily="34" charset="-122"/>
                <a:cs typeface="微软雅黑" pitchFamily="34" charset="-120"/>
              </a:rPr>
              <a:t>影响油库分布的主要区位因素是(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23_1#59060c227.bracket?pid=ac3dc5aec&amp;color=0,0,0&amp;vpa=7&amp;vtp=1">
            <a:extLst>
              <a:ext uri="{FF2B5EF4-FFF2-40B4-BE49-F238E27FC236}">
                <a16:creationId xmlns:a16="http://schemas.microsoft.com/office/drawing/2014/main" id="{771104C2-F8E9-520D-D78D-1AF3DDFCF7BB}"/>
              </a:ext>
            </a:extLst>
          </p:cNvPr>
          <p:cNvSpPr/>
          <p:nvPr/>
        </p:nvSpPr>
        <p:spPr>
          <a:xfrm>
            <a:off x="5451539" y="449599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22_2#59060c227.choices?pid=ac3dc5aec&amp;color=0,0,0&amp;vtp=1&amp;bbb=1">
            <a:extLst>
              <a:ext uri="{FF2B5EF4-FFF2-40B4-BE49-F238E27FC236}">
                <a16:creationId xmlns:a16="http://schemas.microsoft.com/office/drawing/2014/main" id="{483353CE-30E3-D4D0-6862-10CE73C1EC36}"/>
              </a:ext>
            </a:extLst>
          </p:cNvPr>
          <p:cNvSpPr/>
          <p:nvPr/>
        </p:nvSpPr>
        <p:spPr>
          <a:xfrm>
            <a:off x="722376" y="495357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B.交通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.科技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8e4dd0b9a.fixed?pid=4ca12bed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2_BD#8e4dd0b9a.fixed?pid=4ca12bed7&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石油与国家安全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24_1#59060c227?vop=1&amp;pid=ac3dc5aec&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本题考查影响石油分布的因素。据图可知，油库多分布在东部经济发达的地区</a:t>
            </a:r>
            <a:r>
              <a:rPr lang="en-US" altLang="zh-CN" sz="2000" b="0" i="0">
                <a:solidFill>
                  <a:srgbClr val="000000"/>
                </a:solidFill>
                <a:latin typeface="微软雅黑" pitchFamily="34" charset="0"/>
                <a:ea typeface="微软雅黑" pitchFamily="34" charset="-122"/>
                <a:cs typeface="微软雅黑" pitchFamily="34" charset="-120"/>
              </a:rPr>
              <a:t>。东部地区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工农业发达</a:t>
            </a:r>
            <a:r>
              <a:rPr lang="en-US" altLang="zh-CN" sz="2000" b="0" i="0" dirty="0">
                <a:solidFill>
                  <a:srgbClr val="000000"/>
                </a:solidFill>
                <a:latin typeface="微软雅黑" pitchFamily="34" charset="0"/>
                <a:ea typeface="微软雅黑" pitchFamily="34" charset="-122"/>
                <a:cs typeface="微软雅黑" pitchFamily="34" charset="-120"/>
              </a:rPr>
              <a:t>，人口多，对石油需求量大，故影响油库分布的主要区位因素是市场，A正确。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25_1#4929ec516?pid=ac3dc5ae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2.如果要新建油库，</a:t>
            </a:r>
            <a:r>
              <a:rPr lang="en-US" altLang="zh-CN" sz="2000" b="0" i="0">
                <a:solidFill>
                  <a:srgbClr val="000000"/>
                </a:solidFill>
                <a:latin typeface="微软雅黑" pitchFamily="34" charset="0"/>
                <a:ea typeface="微软雅黑" pitchFamily="34" charset="-122"/>
                <a:cs typeface="微软雅黑" pitchFamily="34" charset="-120"/>
              </a:rPr>
              <a:t>应优先考虑的是(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4929ec516.bracket?pid=ac3dc5aec&amp;color=0,0,0&amp;vpa=8&amp;vtp=1"/>
          <p:cNvSpPr/>
          <p:nvPr/>
        </p:nvSpPr>
        <p:spPr>
          <a:xfrm>
            <a:off x="494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5_2#4929ec516.choices?pid=ac3dc5aec&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.东北地区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B.西北地区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C.华南地区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.华北地区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27_1#4929ec516?vop=1&amp;pid=ac3dc5aec&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本题考查影响石油分布的区位因素。从图中油库分布地区可知，我国东北地区、</a:t>
            </a:r>
            <a:r>
              <a:rPr lang="en-US" altLang="zh-CN" sz="2000" b="0" i="0">
                <a:solidFill>
                  <a:srgbClr val="000000"/>
                </a:solidFill>
                <a:latin typeface="微软雅黑" pitchFamily="34" charset="0"/>
                <a:ea typeface="微软雅黑" pitchFamily="34" charset="-122"/>
                <a:cs typeface="微软雅黑" pitchFamily="34" charset="-120"/>
              </a:rPr>
              <a:t>西北地区、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华北地区均有分布</a:t>
            </a:r>
            <a:r>
              <a:rPr lang="en-US" altLang="zh-CN" sz="2000" b="0" i="0" dirty="0">
                <a:solidFill>
                  <a:srgbClr val="000000"/>
                </a:solidFill>
                <a:latin typeface="微软雅黑" pitchFamily="34" charset="0"/>
                <a:ea typeface="微软雅黑" pitchFamily="34" charset="-122"/>
                <a:cs typeface="微软雅黑" pitchFamily="34" charset="-120"/>
              </a:rPr>
              <a:t>，但华南地区经济发达，对能源需求量较大，却没有油库分布</a:t>
            </a:r>
            <a:r>
              <a:rPr lang="en-US" altLang="zh-CN" sz="2000" b="0" i="0">
                <a:solidFill>
                  <a:srgbClr val="000000"/>
                </a:solidFill>
                <a:latin typeface="微软雅黑" pitchFamily="34" charset="0"/>
                <a:ea typeface="微软雅黑" pitchFamily="34" charset="-122"/>
                <a:cs typeface="微软雅黑" pitchFamily="34" charset="-120"/>
              </a:rPr>
              <a:t>，如果要新建油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库</a:t>
            </a:r>
            <a:r>
              <a:rPr lang="en-US" altLang="zh-CN" sz="2000" b="0" i="0" dirty="0">
                <a:solidFill>
                  <a:srgbClr val="000000"/>
                </a:solidFill>
                <a:latin typeface="微软雅黑" pitchFamily="34" charset="0"/>
                <a:ea typeface="微软雅黑" pitchFamily="34" charset="-122"/>
                <a:cs typeface="微软雅黑" pitchFamily="34" charset="-120"/>
              </a:rPr>
              <a:t>，应优先考虑的是华南地区，故选C。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M_5_BD.28_1#8859b27c2?pid=dfa7d3f03&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[山东滨州2025高二月考]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读中国石油生产、消费与自给率变化图，完成下面小题。</a:t>
            </a:r>
            <a:endParaRPr lang="en-US" altLang="zh-CN" sz="2000" dirty="0"/>
          </a:p>
        </p:txBody>
      </p:sp>
      <p:pic>
        <p:nvPicPr>
          <p:cNvPr id="3" name="QM_5_BD.28_2#8859b27c2?pid=dfa7d3f0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76472" y="1511496"/>
            <a:ext cx="4636008"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9_1#1e2d114ac?pid=8859b27c2&amp;color=0,0,0&amp;vtp=1&amp;bt=1&amp;bbb=1">
            <a:extLst>
              <a:ext uri="{FF2B5EF4-FFF2-40B4-BE49-F238E27FC236}">
                <a16:creationId xmlns:a16="http://schemas.microsoft.com/office/drawing/2014/main" id="{90C6CD26-8522-94BF-20CE-C57B9DF77900}"/>
              </a:ext>
            </a:extLst>
          </p:cNvPr>
          <p:cNvSpPr/>
          <p:nvPr/>
        </p:nvSpPr>
        <p:spPr>
          <a:xfrm>
            <a:off x="722376" y="41276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3.图示时段，</a:t>
            </a:r>
            <a:r>
              <a:rPr lang="en-US" altLang="zh-CN" sz="2000" b="0" i="0">
                <a:solidFill>
                  <a:srgbClr val="000000"/>
                </a:solidFill>
                <a:latin typeface="微软雅黑" pitchFamily="34" charset="0"/>
                <a:ea typeface="微软雅黑" pitchFamily="34" charset="-122"/>
                <a:cs typeface="微软雅黑" pitchFamily="34" charset="-120"/>
              </a:rPr>
              <a:t>我国石油(</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0_1#1e2d114ac.bracket?pid=8859b27c2&amp;color=0,0,0&amp;vpa=9&amp;vtp=1">
            <a:extLst>
              <a:ext uri="{FF2B5EF4-FFF2-40B4-BE49-F238E27FC236}">
                <a16:creationId xmlns:a16="http://schemas.microsoft.com/office/drawing/2014/main" id="{0D27C79C-3FD8-66E3-F364-5EC30828AC3F}"/>
              </a:ext>
            </a:extLst>
          </p:cNvPr>
          <p:cNvSpPr/>
          <p:nvPr/>
        </p:nvSpPr>
        <p:spPr>
          <a:xfrm>
            <a:off x="3419539" y="412769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29_2#1e2d114ac.choices?pid=8859b27c2&amp;color=0,0,0&amp;vtp=1&amp;bbb=1">
            <a:extLst>
              <a:ext uri="{FF2B5EF4-FFF2-40B4-BE49-F238E27FC236}">
                <a16:creationId xmlns:a16="http://schemas.microsoft.com/office/drawing/2014/main" id="{C8DE7D92-3E96-091C-5027-E0F7E89DB8AE}"/>
              </a:ext>
            </a:extLst>
          </p:cNvPr>
          <p:cNvSpPr/>
          <p:nvPr/>
        </p:nvSpPr>
        <p:spPr>
          <a:xfrm>
            <a:off x="722376" y="4597469"/>
            <a:ext cx="10753344" cy="843153"/>
          </a:xfrm>
          <a:prstGeom prst="rect">
            <a:avLst/>
          </a:prstGeom>
          <a:noFill/>
          <a:ln/>
        </p:spPr>
        <p:txBody>
          <a:bodyPr wrap="none" lIns="0" tIns="0" rIns="0" bIns="0" rtlCol="0" anchor="t"/>
          <a:lstStyle/>
          <a:p>
            <a:pPr latinLnBrk="1">
              <a:lnSpc>
                <a:spcPts val="3600"/>
              </a:lnSpc>
              <a:tabLst>
                <a:tab pos="6106257" algn="l"/>
              </a:tabLst>
            </a:pPr>
            <a:r>
              <a:rPr lang="en-US" altLang="zh-CN" sz="2000" b="0" i="0" dirty="0">
                <a:solidFill>
                  <a:srgbClr val="000000"/>
                </a:solidFill>
                <a:latin typeface="微软雅黑" pitchFamily="34" charset="0"/>
                <a:ea typeface="微软雅黑" pitchFamily="34" charset="-122"/>
                <a:cs typeface="微软雅黑" pitchFamily="34" charset="-120"/>
              </a:rPr>
              <a:t>A.自给率在2000年前后首次低于</a:t>
            </a:r>
            <a:r>
              <a:rPr lang="en-US" altLang="zh-CN" sz="2000" b="0" i="0">
                <a:solidFill>
                  <a:srgbClr val="000000"/>
                </a:solidFill>
                <a:latin typeface="微软雅黑" pitchFamily="34" charset="0"/>
                <a:ea typeface="微软雅黑" pitchFamily="34" charset="-122"/>
                <a:cs typeface="微软雅黑" pitchFamily="34" charset="-120"/>
              </a:rPr>
              <a:t>100%</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.消费量一直保持增长趋势</a:t>
            </a:r>
            <a:endParaRPr lang="en-US" altLang="zh-CN" sz="2000" dirty="0"/>
          </a:p>
          <a:p>
            <a:pPr latinLnBrk="1">
              <a:lnSpc>
                <a:spcPts val="3400"/>
              </a:lnSpc>
              <a:tabLst>
                <a:tab pos="6106257" algn="l"/>
              </a:tabLst>
            </a:pPr>
            <a:r>
              <a:rPr lang="en-US" altLang="zh-CN" sz="2000" b="0" i="0">
                <a:solidFill>
                  <a:srgbClr val="000000"/>
                </a:solidFill>
                <a:latin typeface="微软雅黑" pitchFamily="34" charset="0"/>
                <a:ea typeface="微软雅黑" pitchFamily="34" charset="-122"/>
                <a:cs typeface="微软雅黑" pitchFamily="34" charset="-120"/>
              </a:rPr>
              <a:t>C.生产量与消费量均持续快速上升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.生产量一直低于消费量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31_1#1e2d114ac?vop=1&amp;pid=8859b27c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本题考查我国石油供给情况。读图可知，我国石油自给率在1995年前后就已低于</a:t>
            </a:r>
            <a:r>
              <a:rPr lang="en-US" altLang="zh-CN" sz="2000" b="0" i="0">
                <a:solidFill>
                  <a:srgbClr val="000000"/>
                </a:solidFill>
                <a:latin typeface="微软雅黑" pitchFamily="34" charset="0"/>
                <a:ea typeface="微软雅黑" pitchFamily="34" charset="-122"/>
                <a:cs typeface="微软雅黑" pitchFamily="34" charset="-120"/>
              </a:rPr>
              <a:t>100%，</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错误。1990—2015年，我国石油的消费量一直保持增长趋势，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B正确。1990—2015年</a:t>
            </a:r>
            <a:r>
              <a:rPr lang="en-US" altLang="zh-CN" sz="2000" b="0" i="0">
                <a:solidFill>
                  <a:srgbClr val="000000"/>
                </a:solidFill>
                <a:latin typeface="微软雅黑" pitchFamily="34" charset="0"/>
                <a:ea typeface="微软雅黑" pitchFamily="34" charset="-122"/>
                <a:cs typeface="微软雅黑" pitchFamily="34" charset="-120"/>
              </a:rPr>
              <a:t>，我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国石油产量增长较为缓慢</a:t>
            </a:r>
            <a:r>
              <a:rPr lang="en-US" altLang="zh-CN" sz="2000" b="0" i="0" dirty="0">
                <a:solidFill>
                  <a:srgbClr val="000000"/>
                </a:solidFill>
                <a:latin typeface="微软雅黑" pitchFamily="34" charset="0"/>
                <a:ea typeface="微软雅黑" pitchFamily="34" charset="-122"/>
                <a:cs typeface="微软雅黑" pitchFamily="34" charset="-120"/>
              </a:rPr>
              <a:t>，2005年后石油产量较为平稳，并非快速增长，C错误。</a:t>
            </a:r>
            <a:r>
              <a:rPr lang="en-US" altLang="zh-CN" sz="2000" b="0" i="0">
                <a:solidFill>
                  <a:srgbClr val="000000"/>
                </a:solidFill>
                <a:latin typeface="微软雅黑" pitchFamily="34" charset="0"/>
                <a:ea typeface="微软雅黑" pitchFamily="34" charset="-122"/>
                <a:cs typeface="微软雅黑" pitchFamily="34" charset="-120"/>
              </a:rPr>
              <a:t>1990年我国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石油的生产量高于消费量</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BD.32_1#93ff90adf?pid=8859b27c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4.20世纪90年代以来，</a:t>
            </a:r>
            <a:r>
              <a:rPr lang="en-US" altLang="zh-CN" sz="2000" b="0" i="0">
                <a:solidFill>
                  <a:srgbClr val="000000"/>
                </a:solidFill>
                <a:latin typeface="微软雅黑" pitchFamily="34" charset="0"/>
                <a:ea typeface="微软雅黑" pitchFamily="34" charset="-122"/>
                <a:cs typeface="微软雅黑" pitchFamily="34" charset="-120"/>
              </a:rPr>
              <a:t>我国石油自给率不断下降的原因主要有(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3_1#93ff90adf.bracket?pid=8859b27c2&amp;color=0,0,0&amp;vpa=10&amp;vtp=1"/>
          <p:cNvSpPr/>
          <p:nvPr/>
        </p:nvSpPr>
        <p:spPr>
          <a:xfrm>
            <a:off x="78137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2_2#93ff90adf?pid=8859b27c2&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6106257" algn="l"/>
              </a:tabLst>
            </a:pPr>
            <a:r>
              <a:rPr lang="en-US" altLang="zh-CN" sz="2000" b="0" i="0">
                <a:solidFill>
                  <a:srgbClr val="000000"/>
                </a:solidFill>
                <a:latin typeface="微软雅黑" pitchFamily="34" charset="0"/>
                <a:ea typeface="微软雅黑" pitchFamily="34" charset="-122"/>
                <a:cs typeface="微软雅黑" pitchFamily="34" charset="-120"/>
              </a:rPr>
              <a:t>①我国对石油的需求快速增长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②国外进口价格低廉</a:t>
            </a:r>
            <a:endParaRPr lang="en-US" altLang="zh-CN" sz="2000" dirty="0"/>
          </a:p>
          <a:p>
            <a:pPr latinLnBrk="1">
              <a:lnSpc>
                <a:spcPts val="3400"/>
              </a:lnSpc>
              <a:tabLst>
                <a:tab pos="6106257" algn="l"/>
              </a:tabLst>
            </a:pPr>
            <a:r>
              <a:rPr lang="en-US" altLang="zh-CN" sz="2000" b="0" i="0">
                <a:solidFill>
                  <a:srgbClr val="000000"/>
                </a:solidFill>
                <a:latin typeface="微软雅黑" pitchFamily="34" charset="0"/>
                <a:ea typeface="微软雅黑" pitchFamily="34" charset="-122"/>
                <a:cs typeface="微软雅黑" pitchFamily="34" charset="-120"/>
              </a:rPr>
              <a:t>③传统油田长期开采后产量减少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④新增探明储量有限</a:t>
            </a:r>
            <a:endParaRPr lang="en-US" altLang="zh-CN" sz="2000" dirty="0"/>
          </a:p>
        </p:txBody>
      </p:sp>
      <p:sp>
        <p:nvSpPr>
          <p:cNvPr id="5" name="QC_6_BD.32_3#93ff90adf.choices?pid=8859b27c2&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4_1#93ff90adf?vop=1&amp;pid=8859b27c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本题考查影响我国石油供给的主要因素。读图可知，20世纪90年代以来</a:t>
            </a:r>
            <a:r>
              <a:rPr lang="en-US" altLang="zh-CN" sz="2000" b="0" i="0">
                <a:solidFill>
                  <a:srgbClr val="000000"/>
                </a:solidFill>
                <a:latin typeface="微软雅黑" pitchFamily="34" charset="0"/>
                <a:ea typeface="微软雅黑" pitchFamily="34" charset="-122"/>
                <a:cs typeface="微软雅黑" pitchFamily="34" charset="-120"/>
              </a:rPr>
              <a:t>，我国石油的消费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量增长较快</a:t>
            </a:r>
            <a:r>
              <a:rPr lang="en-US" altLang="zh-CN" sz="2000" b="0" i="0" dirty="0">
                <a:solidFill>
                  <a:srgbClr val="000000"/>
                </a:solidFill>
                <a:latin typeface="微软雅黑" pitchFamily="34" charset="0"/>
                <a:ea typeface="微软雅黑" pitchFamily="34" charset="-122"/>
                <a:cs typeface="微软雅黑" pitchFamily="34" charset="-120"/>
              </a:rPr>
              <a:t>，但产量增长较为缓慢，加之新增探明的储量有限，</a:t>
            </a:r>
            <a:r>
              <a:rPr lang="en-US" altLang="zh-CN" sz="2000" b="0" i="0">
                <a:solidFill>
                  <a:srgbClr val="000000"/>
                </a:solidFill>
                <a:latin typeface="微软雅黑" pitchFamily="34" charset="0"/>
                <a:ea typeface="微软雅黑" pitchFamily="34" charset="-122"/>
                <a:cs typeface="微软雅黑" pitchFamily="34" charset="-120"/>
              </a:rPr>
              <a:t>故造成我国石油自给率不断降低，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①③④</a:t>
            </a:r>
            <a:r>
              <a:rPr lang="en-US" altLang="zh-CN" sz="2000" b="0" i="0" dirty="0">
                <a:solidFill>
                  <a:srgbClr val="000000"/>
                </a:solidFill>
                <a:latin typeface="微软雅黑" pitchFamily="34" charset="0"/>
                <a:ea typeface="微软雅黑" pitchFamily="34" charset="-122"/>
                <a:cs typeface="微软雅黑" pitchFamily="34" charset="-120"/>
              </a:rPr>
              <a:t>正确。进口国外石油的运输成本和关税成本较高，相较于国内自产，价格并不低廉，</a:t>
            </a:r>
            <a:r>
              <a:rPr lang="en-US" altLang="zh-CN" sz="2000" b="0" i="0">
                <a:solidFill>
                  <a:srgbClr val="000000"/>
                </a:solidFill>
                <a:latin typeface="微软雅黑" pitchFamily="34" charset="0"/>
                <a:ea typeface="微软雅黑" pitchFamily="34" charset="-122"/>
                <a:cs typeface="微软雅黑" pitchFamily="34" charset="-120"/>
              </a:rPr>
              <a:t>②错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。综上所述，故选D。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34_2#93ff90adf?vop=1&amp;pid=8859b27c2&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微软雅黑" pitchFamily="34" charset="0"/>
                <a:ea typeface="微软雅黑" pitchFamily="34" charset="-122"/>
                <a:cs typeface="微软雅黑" pitchFamily="34" charset="-120"/>
              </a:rPr>
              <a:t>随着经济的快速增长，中国的能源消费仍保持较快增长速度。</a:t>
            </a:r>
            <a:r>
              <a:rPr lang="en-US" altLang="zh-CN" sz="2000" b="0" i="0">
                <a:solidFill>
                  <a:srgbClr val="000000"/>
                </a:solidFill>
                <a:latin typeface="微软雅黑" pitchFamily="34" charset="0"/>
                <a:ea typeface="微软雅黑" pitchFamily="34" charset="-122"/>
                <a:cs typeface="微软雅黑" pitchFamily="34" charset="-120"/>
              </a:rPr>
              <a:t>在目前的石油进口中，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中东地区的占比下降</a:t>
            </a:r>
            <a:r>
              <a:rPr lang="en-US" altLang="zh-CN" sz="2000" b="0" i="0" dirty="0">
                <a:solidFill>
                  <a:srgbClr val="000000"/>
                </a:solidFill>
                <a:latin typeface="微软雅黑" pitchFamily="34" charset="0"/>
                <a:ea typeface="微软雅黑" pitchFamily="34" charset="-122"/>
                <a:cs typeface="微软雅黑" pitchFamily="34" charset="-120"/>
              </a:rPr>
              <a:t>，俄罗斯、中南美洲、西非、北非都已经成为重要的进口来源。但是</a:t>
            </a:r>
            <a:r>
              <a:rPr lang="en-US" altLang="zh-CN" sz="2000" b="0" i="0">
                <a:solidFill>
                  <a:srgbClr val="000000"/>
                </a:solidFill>
                <a:latin typeface="微软雅黑" pitchFamily="34" charset="0"/>
                <a:ea typeface="微软雅黑" pitchFamily="34" charset="-122"/>
                <a:cs typeface="微软雅黑" pitchFamily="34" charset="-120"/>
              </a:rPr>
              <a:t>，除了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从俄罗斯等少数陆上接壤的国家外</a:t>
            </a:r>
            <a:r>
              <a:rPr lang="en-US" altLang="zh-CN" sz="2000" b="0" i="0" dirty="0">
                <a:solidFill>
                  <a:srgbClr val="000000"/>
                </a:solidFill>
                <a:latin typeface="微软雅黑" pitchFamily="34" charset="0"/>
                <a:ea typeface="微软雅黑" pitchFamily="34" charset="-122"/>
                <a:cs typeface="微软雅黑" pitchFamily="34" charset="-120"/>
              </a:rPr>
              <a:t>，大部分的石油进口都是通过海上运输完成，超过70</a:t>
            </a:r>
            <a:r>
              <a:rPr lang="en-US" altLang="zh-CN" sz="2000" b="0" i="0">
                <a:solidFill>
                  <a:srgbClr val="000000"/>
                </a:solidFill>
                <a:latin typeface="微软雅黑" pitchFamily="34" charset="0"/>
                <a:ea typeface="微软雅黑" pitchFamily="34" charset="-122"/>
                <a:cs typeface="微软雅黑" pitchFamily="34" charset="-120"/>
              </a:rPr>
              <a:t>%的石油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进口需要通过马六甲海峡</a:t>
            </a:r>
            <a:r>
              <a:rPr lang="en-US" altLang="zh-CN" sz="2000" b="0" i="0" dirty="0">
                <a:solidFill>
                  <a:srgbClr val="000000"/>
                </a:solidFill>
                <a:latin typeface="微软雅黑" pitchFamily="34" charset="0"/>
                <a:ea typeface="微软雅黑" pitchFamily="34" charset="-122"/>
                <a:cs typeface="微软雅黑" pitchFamily="34" charset="-120"/>
              </a:rPr>
              <a:t>。石油运输环节的安全风险很大。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5_BD.35_1#dbe46bbf3?pid=dfa7d3f03&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[江苏盐城2025高二月考]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我国是世界上最大的石油消费国之一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同时也是全球原油进口大国</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2019—2023</a:t>
            </a:r>
            <a:r>
              <a:rPr lang="en-US" altLang="zh-CN" sz="2000" b="0" i="0" dirty="0">
                <a:solidFill>
                  <a:srgbClr val="000000"/>
                </a:solidFill>
                <a:latin typeface="微软雅黑" pitchFamily="34" charset="0"/>
                <a:ea typeface="楷体" pitchFamily="34" charset="-122"/>
                <a:cs typeface="微软雅黑" pitchFamily="34" charset="-120"/>
              </a:rPr>
              <a:t>年我国原油进口量及增长状况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35_2#dbe46bbf3?pid=dfa7d3f0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60520" y="1949646"/>
            <a:ext cx="3877056"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36_1#3d039ab5e?pid=dbe46bbf3&amp;color=0,0,0&amp;vtp=1&amp;bt=1&amp;bbb=1">
            <a:extLst>
              <a:ext uri="{FF2B5EF4-FFF2-40B4-BE49-F238E27FC236}">
                <a16:creationId xmlns:a16="http://schemas.microsoft.com/office/drawing/2014/main" id="{769E03C8-4802-4317-5160-F02DCD884E80}"/>
              </a:ext>
            </a:extLst>
          </p:cNvPr>
          <p:cNvSpPr/>
          <p:nvPr/>
        </p:nvSpPr>
        <p:spPr>
          <a:xfrm>
            <a:off x="722376" y="42356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5.下列关于图示时期我国原油进口量和增长率的说法，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7_1#3d039ab5e.bracket?pid=dbe46bbf3&amp;color=0,0,0&amp;vpa=11&amp;vtp=1">
            <a:extLst>
              <a:ext uri="{FF2B5EF4-FFF2-40B4-BE49-F238E27FC236}">
                <a16:creationId xmlns:a16="http://schemas.microsoft.com/office/drawing/2014/main" id="{9939BCE4-3251-19C9-9D96-9345112DAF45}"/>
              </a:ext>
            </a:extLst>
          </p:cNvPr>
          <p:cNvSpPr/>
          <p:nvPr/>
        </p:nvSpPr>
        <p:spPr>
          <a:xfrm>
            <a:off x="7978839" y="42356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36_2#3d039ab5e.choices?pid=dbe46bbf3&amp;color=0,0,0&amp;vtp=1&amp;bbb=1">
            <a:extLst>
              <a:ext uri="{FF2B5EF4-FFF2-40B4-BE49-F238E27FC236}">
                <a16:creationId xmlns:a16="http://schemas.microsoft.com/office/drawing/2014/main" id="{512E9DA8-0E54-7D1B-07EE-A82483841072}"/>
              </a:ext>
            </a:extLst>
          </p:cNvPr>
          <p:cNvSpPr/>
          <p:nvPr/>
        </p:nvSpPr>
        <p:spPr>
          <a:xfrm>
            <a:off x="722376" y="469525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.进口量先降低后增长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.增长率持续变大</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.进口量在</a:t>
            </a:r>
            <a:r>
              <a:rPr lang="en-US" altLang="zh-CN" sz="2000" b="0" i="0">
                <a:solidFill>
                  <a:srgbClr val="000000"/>
                </a:solidFill>
                <a:latin typeface="微软雅黑" pitchFamily="34" charset="0"/>
                <a:ea typeface="微软雅黑" pitchFamily="34" charset="-122"/>
                <a:cs typeface="微软雅黑" pitchFamily="34" charset="-120"/>
              </a:rPr>
              <a:t>2021年达到最低值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.两者均在2023年达到最高值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38_1#3d039ab5e?vop=1&amp;pid=dbe46bbf3&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a:t>
            </a:r>
            <a:endParaRPr lang="en-US" altLang="zh-CN" sz="2200" dirty="0"/>
          </a:p>
        </p:txBody>
      </p:sp>
      <p:pic>
        <p:nvPicPr>
          <p:cNvPr id="3" name="QC_6_AS.38_2#3d039ab5e?vop=1&amp;pid=dbe46bbf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61688" y="1545913"/>
            <a:ext cx="3465576" cy="2990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859150a3c.fixed?pid=e2d70a44f&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859150a3c.fixed?pid=e2d70a44f&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石油的分布及其供需状况</a:t>
            </a:r>
            <a:endParaRPr lang="en-US" altLang="zh-CN" sz="4400" dirty="0"/>
          </a:p>
        </p:txBody>
      </p:sp>
      <p:pic>
        <p:nvPicPr>
          <p:cNvPr id="4" name="C_4#859150a3c.fixed?pid=e2d70a44f&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859150a3c.fixed?pid=e2d70a44f&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6_BD.39_1#900fdea80?pid=dbe46bbf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6.我国的石油供给对国际石油市场高度依赖，</a:t>
            </a:r>
            <a:r>
              <a:rPr lang="en-US" altLang="zh-CN" sz="2000" b="0" i="0">
                <a:solidFill>
                  <a:srgbClr val="000000"/>
                </a:solidFill>
                <a:latin typeface="微软雅黑" pitchFamily="34" charset="0"/>
                <a:ea typeface="微软雅黑" pitchFamily="34" charset="-122"/>
                <a:cs typeface="微软雅黑" pitchFamily="34" charset="-120"/>
              </a:rPr>
              <a:t>目前我国石油安全受到的挑战有(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0_1#900fdea80.bracket?pid=dbe46bbf3&amp;color=0,0,0&amp;vpa=12&amp;vtp=1"/>
          <p:cNvSpPr/>
          <p:nvPr/>
        </p:nvSpPr>
        <p:spPr>
          <a:xfrm>
            <a:off x="951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9_2#900fdea80?pid=dbe46bbf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①出口国社会动荡导致可进口石油数量减少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②国际石油市场价格垄断导致进口成本增加</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③运输通道不畅导致石油不能及时运达国内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国内石油生产量充足</a:t>
            </a:r>
            <a:r>
              <a:rPr lang="en-US" altLang="zh-CN" sz="2000" b="0" i="0">
                <a:solidFill>
                  <a:srgbClr val="000000"/>
                </a:solidFill>
                <a:latin typeface="微软雅黑" pitchFamily="34" charset="0"/>
                <a:ea typeface="微软雅黑" pitchFamily="34" charset="-122"/>
                <a:cs typeface="微软雅黑" pitchFamily="34" charset="-120"/>
              </a:rPr>
              <a:t>，供需矛盾逐渐减小</a:t>
            </a:r>
            <a:endParaRPr lang="en-US" altLang="zh-CN" sz="2000" dirty="0"/>
          </a:p>
        </p:txBody>
      </p:sp>
      <p:sp>
        <p:nvSpPr>
          <p:cNvPr id="5" name="QC_6_BD.39_3#900fdea80.choices?pid=dbe46bbf3&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AS.41_1#900fdea80?vop=1&amp;pid=dbe46bbf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本题考查我国能源安全与供需现状。出口国社会动荡可能导致石油产量不稳定</a:t>
            </a:r>
            <a:r>
              <a:rPr lang="en-US" altLang="zh-CN" sz="2000" b="0" i="0">
                <a:solidFill>
                  <a:srgbClr val="000000"/>
                </a:solidFill>
                <a:latin typeface="微软雅黑" pitchFamily="34" charset="0"/>
                <a:ea typeface="微软雅黑" pitchFamily="34" charset="-122"/>
                <a:cs typeface="微软雅黑" pitchFamily="34" charset="-120"/>
              </a:rPr>
              <a:t>，从而影响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石油供应</a:t>
            </a:r>
            <a:r>
              <a:rPr lang="en-US" altLang="zh-CN" sz="2000" b="0" i="0" dirty="0">
                <a:solidFill>
                  <a:srgbClr val="000000"/>
                </a:solidFill>
                <a:latin typeface="微软雅黑" pitchFamily="34" charset="0"/>
                <a:ea typeface="微软雅黑" pitchFamily="34" charset="-122"/>
                <a:cs typeface="微软雅黑" pitchFamily="34" charset="-120"/>
              </a:rPr>
              <a:t>，导致我国可进口石油数量减少，①正确。国际石油市场存在价格垄断风险</a:t>
            </a:r>
            <a:r>
              <a:rPr lang="en-US" altLang="zh-CN" sz="2000" b="0" i="0">
                <a:solidFill>
                  <a:srgbClr val="000000"/>
                </a:solidFill>
                <a:latin typeface="微软雅黑" pitchFamily="34" charset="0"/>
                <a:ea typeface="微软雅黑" pitchFamily="34" charset="-122"/>
                <a:cs typeface="微软雅黑" pitchFamily="34" charset="-120"/>
              </a:rPr>
              <a:t>，这会导致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我国进口成本增加</a:t>
            </a:r>
            <a:r>
              <a:rPr lang="en-US" altLang="zh-CN" sz="2000" b="0" i="0" dirty="0">
                <a:solidFill>
                  <a:srgbClr val="000000"/>
                </a:solidFill>
                <a:latin typeface="微软雅黑" pitchFamily="34" charset="0"/>
                <a:ea typeface="微软雅黑" pitchFamily="34" charset="-122"/>
                <a:cs typeface="微软雅黑" pitchFamily="34" charset="-120"/>
              </a:rPr>
              <a:t>，②正确。运输通道是石油进口的关键，如果运输通道不畅</a:t>
            </a:r>
            <a:r>
              <a:rPr lang="en-US" altLang="zh-CN" sz="2000" b="0" i="0">
                <a:solidFill>
                  <a:srgbClr val="000000"/>
                </a:solidFill>
                <a:latin typeface="微软雅黑" pitchFamily="34" charset="0"/>
                <a:ea typeface="微软雅黑" pitchFamily="34" charset="-122"/>
                <a:cs typeface="微软雅黑" pitchFamily="34" charset="-120"/>
              </a:rPr>
              <a:t>，石油无法及时运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达国内</a:t>
            </a:r>
            <a:r>
              <a:rPr lang="en-US" altLang="zh-CN" sz="2000" b="0" i="0" dirty="0">
                <a:solidFill>
                  <a:srgbClr val="000000"/>
                </a:solidFill>
                <a:latin typeface="微软雅黑" pitchFamily="34" charset="0"/>
                <a:ea typeface="微软雅黑" pitchFamily="34" charset="-122"/>
                <a:cs typeface="微软雅黑" pitchFamily="34" charset="-120"/>
              </a:rPr>
              <a:t>，③正确。随着我国经济快速发展，石油消费需求不断增长，</a:t>
            </a:r>
            <a:r>
              <a:rPr lang="en-US" altLang="zh-CN" sz="2000" b="0" i="0">
                <a:solidFill>
                  <a:srgbClr val="000000"/>
                </a:solidFill>
                <a:latin typeface="微软雅黑" pitchFamily="34" charset="0"/>
                <a:ea typeface="微软雅黑" pitchFamily="34" charset="-122"/>
                <a:cs typeface="微软雅黑" pitchFamily="34" charset="-120"/>
              </a:rPr>
              <a:t>国内石油生产量并不充足，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供需矛盾较大</a:t>
            </a:r>
            <a:r>
              <a:rPr lang="en-US" altLang="zh-CN" sz="2000" b="0" i="0" dirty="0">
                <a:solidFill>
                  <a:srgbClr val="000000"/>
                </a:solidFill>
                <a:latin typeface="微软雅黑" pitchFamily="34" charset="0"/>
                <a:ea typeface="微软雅黑" pitchFamily="34" charset="-122"/>
                <a:cs typeface="微软雅黑" pitchFamily="34" charset="-120"/>
              </a:rPr>
              <a:t>，④错误。综上，①②③正确，故选A。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4#8e975969c.fixed?pid=c2ddcd91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8e975969c.fixed?pid=c2ddcd915&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保障国家石油安全</a:t>
            </a:r>
            <a:endParaRPr lang="en-US" altLang="zh-CN" sz="4400" dirty="0"/>
          </a:p>
        </p:txBody>
      </p:sp>
      <p:pic>
        <p:nvPicPr>
          <p:cNvPr id="4" name="C_4#8e975969c.fixed?pid=c2ddcd91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8e975969c.fixed?pid=c2ddcd91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6_BD.42_1#5b41d4950?pid=90c3b65b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[山东聊城2025高二月考]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石油储备事关国家能源安全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Times New Roman" pitchFamily="34" charset="0"/>
                <a:ea typeface="KaiTi" pitchFamily="34" charset="-122"/>
                <a:cs typeface="Times New Roman" pitchFamily="34" charset="-120"/>
              </a:rPr>
              <a:t>2019</a:t>
            </a:r>
            <a:r>
              <a:rPr lang="en-US" altLang="zh-CN" sz="2000" b="0" i="0">
                <a:solidFill>
                  <a:srgbClr val="000000"/>
                </a:solidFill>
                <a:latin typeface="微软雅黑" pitchFamily="34" charset="0"/>
                <a:ea typeface="楷体" pitchFamily="34" charset="-122"/>
                <a:cs typeface="微软雅黑" pitchFamily="34" charset="-120"/>
              </a:rPr>
              <a:t>年我国主要石油储备基地分</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42_2#5b41d4950?pid=90c3b65b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07408" y="1949646"/>
            <a:ext cx="3374136" cy="2514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BD.43_1#398a93088?pid=5b41d495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1.截至2019年，</a:t>
            </a:r>
            <a:r>
              <a:rPr lang="en-US" altLang="zh-CN" sz="2000" b="0" i="0">
                <a:solidFill>
                  <a:srgbClr val="000000"/>
                </a:solidFill>
                <a:latin typeface="微软雅黑" pitchFamily="34" charset="0"/>
                <a:ea typeface="微软雅黑" pitchFamily="34" charset="-122"/>
                <a:cs typeface="微软雅黑" pitchFamily="34" charset="-120"/>
              </a:rPr>
              <a:t>我国石油储备基地的分布及位置特点是(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4_1#398a93088.bracket?pid=5b41d4950&amp;color=0,0,0&amp;vpa=13&amp;vtp=1"/>
          <p:cNvSpPr/>
          <p:nvPr/>
        </p:nvSpPr>
        <p:spPr>
          <a:xfrm>
            <a:off x="70644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43_2#398a93088?pid=5b41d4950&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①北方地区分布数目少于南方地区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中部经济地带缺失石油储备基地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环渤海地区数目比长三角地区多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沿海基地的石油储藏在海洋中</a:t>
            </a:r>
            <a:endParaRPr lang="en-US" altLang="zh-CN" sz="2000" dirty="0"/>
          </a:p>
        </p:txBody>
      </p:sp>
      <p:sp>
        <p:nvSpPr>
          <p:cNvPr id="5" name="QC_7_BD.43_3#398a93088.choices?pid=5b41d4950&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7_AS.45_1#398a93088?vop=1&amp;pid=5b41d495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本题考查读图分析能力。由图可知，我国北方地区有四个石油储备基地</a:t>
            </a:r>
            <a:r>
              <a:rPr lang="en-US" altLang="zh-CN" sz="2000" b="0" i="0">
                <a:solidFill>
                  <a:srgbClr val="000000"/>
                </a:solidFill>
                <a:latin typeface="微软雅黑" pitchFamily="34" charset="0"/>
                <a:ea typeface="微软雅黑" pitchFamily="34" charset="-122"/>
                <a:cs typeface="微软雅黑" pitchFamily="34" charset="-120"/>
              </a:rPr>
              <a:t>，南方地区有三个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石油储备基地</a:t>
            </a:r>
            <a:r>
              <a:rPr lang="en-US" altLang="zh-CN" sz="2000" b="0" i="0" dirty="0">
                <a:solidFill>
                  <a:srgbClr val="000000"/>
                </a:solidFill>
                <a:latin typeface="微软雅黑" pitchFamily="34" charset="0"/>
                <a:ea typeface="微软雅黑" pitchFamily="34" charset="-122"/>
                <a:cs typeface="微软雅黑" pitchFamily="34" charset="-120"/>
              </a:rPr>
              <a:t>，中部地区没有石油储备基地，北方地区数目比南方地区多，①错误，②正确</a:t>
            </a:r>
            <a:r>
              <a:rPr lang="en-US" altLang="zh-CN" sz="2000" b="0" i="0">
                <a:solidFill>
                  <a:srgbClr val="000000"/>
                </a:solidFill>
                <a:latin typeface="微软雅黑" pitchFamily="34" charset="0"/>
                <a:ea typeface="微软雅黑" pitchFamily="34" charset="-122"/>
                <a:cs typeface="微软雅黑" pitchFamily="34" charset="-120"/>
              </a:rPr>
              <a:t>；环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渤海地区有四个石油储备基地</a:t>
            </a:r>
            <a:r>
              <a:rPr lang="en-US" altLang="zh-CN" sz="2000" b="0" i="0" dirty="0">
                <a:solidFill>
                  <a:srgbClr val="000000"/>
                </a:solidFill>
                <a:latin typeface="微软雅黑" pitchFamily="34" charset="0"/>
                <a:ea typeface="微软雅黑" pitchFamily="34" charset="-122"/>
                <a:cs typeface="微软雅黑" pitchFamily="34" charset="-120"/>
              </a:rPr>
              <a:t>，长三角地区有两个石油储备基地</a:t>
            </a:r>
            <a:r>
              <a:rPr lang="en-US" altLang="zh-CN" sz="2000" b="0" i="0">
                <a:solidFill>
                  <a:srgbClr val="000000"/>
                </a:solidFill>
                <a:latin typeface="微软雅黑" pitchFamily="34" charset="0"/>
                <a:ea typeface="微软雅黑" pitchFamily="34" charset="-122"/>
                <a:cs typeface="微软雅黑" pitchFamily="34" charset="-120"/>
              </a:rPr>
              <a:t>，环渤海地区数目比长三角地区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，③正确；无法根据图文信息确定我国沿海地区石油储备基地的石油储藏在海洋中，④</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综上</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7_BD.46_1#f55393070?pid=5b41d495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东部地区石油储备基地的区位优势是(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7_1#f55393070.bracket?pid=5b41d4950&amp;color=0,0,0&amp;vpa=14&amp;vtp=1"/>
          <p:cNvSpPr/>
          <p:nvPr/>
        </p:nvSpPr>
        <p:spPr>
          <a:xfrm>
            <a:off x="518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46_2#f55393070.choices?pid=5b41d495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A.离海洋近</a:t>
            </a:r>
            <a:r>
              <a:rPr lang="en-US" altLang="zh-CN" sz="2000" b="0" i="0">
                <a:solidFill>
                  <a:srgbClr val="000000"/>
                </a:solidFill>
                <a:latin typeface="微软雅黑" pitchFamily="34" charset="0"/>
                <a:ea typeface="微软雅黑" pitchFamily="34" charset="-122"/>
                <a:cs typeface="微软雅黑" pitchFamily="34" charset="-120"/>
              </a:rPr>
              <a:t>，近海油气源供应便捷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.濒临海洋，战略安全性高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C.通过管道连接西部和境外油气源地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.靠近石油消费和化工中心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7_AS.48_1#f55393070?vop=1&amp;pid=5b41d4950&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本题考查石油储备基地的区位分析。</a:t>
            </a:r>
            <a:endParaRPr lang="en-US" altLang="zh-CN" sz="2200" dirty="0"/>
          </a:p>
        </p:txBody>
      </p:sp>
      <p:graphicFrame>
        <p:nvGraphicFramePr>
          <p:cNvPr id="42" name="QC_7_AS.48_2#f55393070?colgroup=35,5&amp;vop=1&amp;pid=5b41d4950&amp;color=0,0,0&amp;vtp=1&amp;bbb=1&amp;hb=1"/>
          <p:cNvGraphicFramePr>
            <a:graphicFrameLocks noGrp="1"/>
          </p:cNvGraphicFramePr>
          <p:nvPr>
            <p:extLst>
              <p:ext uri="{D42A27DB-BD31-4B8C-83A1-F6EECF244321}">
                <p14:modId xmlns:p14="http://schemas.microsoft.com/office/powerpoint/2010/main" val="1000531857"/>
              </p:ext>
            </p:extLst>
          </p:nvPr>
        </p:nvGraphicFramePr>
        <p:xfrm>
          <a:off x="722376" y="1545913"/>
          <a:ext cx="10725912" cy="2894076"/>
        </p:xfrm>
        <a:graphic>
          <a:graphicData uri="http://schemas.openxmlformats.org/drawingml/2006/table">
            <a:tbl>
              <a:tblPr/>
              <a:tblGrid>
                <a:gridCol w="9235440">
                  <a:extLst>
                    <a:ext uri="{9D8B030D-6E8A-4147-A177-3AD203B41FA5}">
                      <a16:colId xmlns:a16="http://schemas.microsoft.com/office/drawing/2014/main" val="20000"/>
                    </a:ext>
                  </a:extLst>
                </a:gridCol>
                <a:gridCol w="1490472">
                  <a:extLst>
                    <a:ext uri="{9D8B030D-6E8A-4147-A177-3AD203B41FA5}">
                      <a16:colId xmlns:a16="http://schemas.microsoft.com/office/drawing/2014/main" val="20001"/>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东部地区石油储备基地离海洋近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但是没有石油管道分布</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近海油气源供应不够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便捷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据图可知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西北内陆石油储备基地深居内陆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战略安全性相较于东部地区高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据图可知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东部地区距离西部地区较远</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石油储备基地不能通过管道连接西部和</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境外油气源地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东部地区石油储备基地主要分布在工业发达地区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这些地区经济发达</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石油消费</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地和化工产业较多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所以更靠近石油消费和化工中心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7_BD.49_1#1d54d46cd?pid=5b41d495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我国建设石油储备基地的主要目的是(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0_1#1d54d46cd.bracket?pid=5b41d4950&amp;color=0,0,0&amp;vpa=15&amp;vtp=1"/>
          <p:cNvSpPr/>
          <p:nvPr/>
        </p:nvSpPr>
        <p:spPr>
          <a:xfrm>
            <a:off x="518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49_2#1d54d46cd.choices?pid=5b41d495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97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.优化能源消费结构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B.减小石油对外依存度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C.囤积石油后备资源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.保证国家石油安全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7_AS.51_1#1d54d46cd?vop=1&amp;pid=5b41d495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本题考查能源开发的意义。根据所学知识可知，</a:t>
            </a:r>
            <a:r>
              <a:rPr lang="en-US" altLang="zh-CN" sz="2000" b="0" i="0">
                <a:solidFill>
                  <a:srgbClr val="000000"/>
                </a:solidFill>
                <a:latin typeface="微软雅黑" pitchFamily="34" charset="0"/>
                <a:ea typeface="微软雅黑" pitchFamily="34" charset="-122"/>
                <a:cs typeface="微软雅黑" pitchFamily="34" charset="-120"/>
              </a:rPr>
              <a:t>建设石油储备基地能够增加国家石油储备，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在国家能源形势紧张时以备不时之需</a:t>
            </a:r>
            <a:r>
              <a:rPr lang="en-US" altLang="zh-CN" sz="2000" b="0" i="0" dirty="0">
                <a:solidFill>
                  <a:srgbClr val="000000"/>
                </a:solidFill>
                <a:latin typeface="微软雅黑" pitchFamily="34" charset="0"/>
                <a:ea typeface="微软雅黑" pitchFamily="34" charset="-122"/>
                <a:cs typeface="微软雅黑" pitchFamily="34" charset="-120"/>
              </a:rPr>
              <a:t>，主要目的是保证国家石油安全，</a:t>
            </a:r>
            <a:r>
              <a:rPr lang="en-US" altLang="zh-CN" sz="2000" b="0" i="0">
                <a:solidFill>
                  <a:srgbClr val="000000"/>
                </a:solidFill>
                <a:latin typeface="微软雅黑" pitchFamily="34" charset="0"/>
                <a:ea typeface="微软雅黑" pitchFamily="34" charset="-122"/>
                <a:cs typeface="微软雅黑" pitchFamily="34" charset="-120"/>
              </a:rPr>
              <a:t>而不是囤积石油后备资源，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错误，D正确；建设石油储备基地不能优化能源消费结构，A错误；我国石油资源缺乏</a:t>
            </a:r>
            <a:r>
              <a:rPr lang="en-US" altLang="zh-CN" sz="2000" b="0" i="0">
                <a:solidFill>
                  <a:srgbClr val="000000"/>
                </a:solidFill>
                <a:latin typeface="微软雅黑" pitchFamily="34" charset="0"/>
                <a:ea typeface="微软雅黑" pitchFamily="34" charset="-122"/>
                <a:cs typeface="微软雅黑" pitchFamily="34" charset="-120"/>
              </a:rPr>
              <a:t>，建设石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油储备基地仍旧需要进口石油</a:t>
            </a:r>
            <a:r>
              <a:rPr lang="en-US" altLang="zh-CN" sz="2000" b="0" i="0" dirty="0">
                <a:solidFill>
                  <a:srgbClr val="000000"/>
                </a:solidFill>
                <a:latin typeface="微软雅黑" pitchFamily="34" charset="0"/>
                <a:ea typeface="微软雅黑" pitchFamily="34" charset="-122"/>
                <a:cs typeface="微软雅黑" pitchFamily="34" charset="-120"/>
              </a:rPr>
              <a:t>，不会减小石油对外依存度，B错误。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M_6_BD.1_1#2a659296b?pid=88e6729db&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[江苏泰州中学2025高二期中]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据统计</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年我国已成为世界第一炼油大国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炼油总产能达到</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9.2</a:t>
            </a:r>
            <a:r>
              <a:rPr lang="en-US" altLang="zh-CN" sz="2000" b="0" i="0" dirty="0">
                <a:solidFill>
                  <a:srgbClr val="000000"/>
                </a:solidFill>
                <a:latin typeface="微软雅黑" pitchFamily="34" charset="0"/>
                <a:ea typeface="楷体" pitchFamily="34" charset="-122"/>
                <a:cs typeface="微软雅黑" pitchFamily="34" charset="-120"/>
              </a:rPr>
              <a:t>亿吨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原油进口</a:t>
            </a:r>
            <a:r>
              <a:rPr lang="en-US" altLang="zh-CN" sz="2000" b="0" i="0" dirty="0">
                <a:solidFill>
                  <a:srgbClr val="000000"/>
                </a:solidFill>
                <a:latin typeface="Times New Roman" pitchFamily="34" charset="0"/>
                <a:ea typeface="KaiTi" pitchFamily="34" charset="-122"/>
                <a:cs typeface="Times New Roman" pitchFamily="34" charset="-120"/>
              </a:rPr>
              <a:t>5.08</a:t>
            </a:r>
            <a:r>
              <a:rPr lang="en-US" altLang="zh-CN" sz="2000" b="0" i="0" dirty="0">
                <a:solidFill>
                  <a:srgbClr val="000000"/>
                </a:solidFill>
                <a:latin typeface="微软雅黑" pitchFamily="34" charset="0"/>
                <a:ea typeface="楷体" pitchFamily="34" charset="-122"/>
                <a:cs typeface="微软雅黑" pitchFamily="34" charset="-120"/>
              </a:rPr>
              <a:t>亿吨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对外依存度达</a:t>
            </a:r>
            <a:r>
              <a:rPr lang="en-US" altLang="zh-CN" sz="2000" b="0" i="0" dirty="0">
                <a:solidFill>
                  <a:srgbClr val="000000"/>
                </a:solidFill>
                <a:latin typeface="Times New Roman" pitchFamily="34" charset="0"/>
                <a:ea typeface="KaiTi" pitchFamily="34" charset="-122"/>
                <a:cs typeface="Times New Roman" pitchFamily="34" charset="-120"/>
              </a:rPr>
              <a:t>71.2%。</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Times New Roman" pitchFamily="34" charset="0"/>
                <a:ea typeface="KaiTi" pitchFamily="34" charset="-122"/>
                <a:cs typeface="Times New Roman" pitchFamily="34" charset="-120"/>
              </a:rPr>
              <a:t>2020—2050</a:t>
            </a:r>
            <a:r>
              <a:rPr lang="en-US" altLang="zh-CN" sz="2000" b="0" i="0">
                <a:solidFill>
                  <a:srgbClr val="000000"/>
                </a:solidFill>
                <a:latin typeface="微软雅黑" pitchFamily="34" charset="0"/>
                <a:ea typeface="楷体" pitchFamily="34" charset="-122"/>
                <a:cs typeface="微软雅黑" pitchFamily="34" charset="-120"/>
              </a:rPr>
              <a:t>年我国能源消费结构示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含预测</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1_2#2a659296b?pid=88e6729d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44568" y="2406846"/>
            <a:ext cx="3108960"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pic>
        <p:nvPicPr>
          <p:cNvPr id="2" name="QM_6_BD.52_1#d07dae485?htil=1&amp;pid=90c3b65b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15382" y="1026864"/>
            <a:ext cx="3776472"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52_2#d07dae485?htil=1&amp;pid=90c3b65bd&amp;color=0,0,0&amp;vtp=1&amp;bt=1&amp;bbb=1&amp;hb=1"/>
          <p:cNvSpPr/>
          <p:nvPr/>
        </p:nvSpPr>
        <p:spPr>
          <a:xfrm>
            <a:off x="722376" y="972000"/>
            <a:ext cx="6848856"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[云南玉溪一中2024高二联考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原油消耗总量为原油产量和进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口量之和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原油对外依存度为原油进口量占消耗总量的百分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下图为我国</a:t>
            </a:r>
            <a:r>
              <a:rPr lang="en-US" altLang="zh-CN" sz="2000" b="0" i="0" dirty="0">
                <a:solidFill>
                  <a:srgbClr val="000000"/>
                </a:solidFill>
                <a:latin typeface="Times New Roman" pitchFamily="34" charset="0"/>
                <a:ea typeface="KaiTi" pitchFamily="34" charset="-122"/>
                <a:cs typeface="Times New Roman" pitchFamily="34" charset="-120"/>
              </a:rPr>
              <a:t>2016—2021</a:t>
            </a:r>
            <a:r>
              <a:rPr lang="en-US" altLang="zh-CN" sz="2000" b="0" i="0" dirty="0">
                <a:solidFill>
                  <a:srgbClr val="000000"/>
                </a:solidFill>
                <a:latin typeface="微软雅黑" pitchFamily="34" charset="0"/>
                <a:ea typeface="楷体" pitchFamily="34" charset="-122"/>
                <a:cs typeface="微软雅黑" pitchFamily="34" charset="-120"/>
              </a:rPr>
              <a:t>年原油产量及进口量统计图</a:t>
            </a:r>
            <a:r>
              <a:rPr lang="en-US" altLang="zh-CN" sz="2000" b="0" i="0">
                <a:solidFill>
                  <a:srgbClr val="000000"/>
                </a:solidFill>
                <a:latin typeface="Times New Roman" pitchFamily="34" charset="0"/>
                <a:ea typeface="KaiTi" pitchFamily="34" charset="-122"/>
                <a:cs typeface="Times New Roman" pitchFamily="34" charset="-120"/>
              </a:rPr>
              <a:t>。读</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
        <p:nvSpPr>
          <p:cNvPr id="4" name="QC_7_BD.53_1#b8912a054?htil=1&amp;pid=d07dae485&amp;color=0,0,0&amp;vtp=1&amp;bbb=1"/>
          <p:cNvSpPr/>
          <p:nvPr/>
        </p:nvSpPr>
        <p:spPr>
          <a:xfrm>
            <a:off x="722376" y="2783655"/>
            <a:ext cx="6848856"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我国原油(</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BD.53_2#b8912a054.choices?htil=1&amp;pid=d07dae485&amp;color=0,0,0&amp;vtp=1&amp;bbb=1&amp;hb=1"/>
          <p:cNvSpPr/>
          <p:nvPr/>
        </p:nvSpPr>
        <p:spPr>
          <a:xfrm>
            <a:off x="722376" y="3246443"/>
            <a:ext cx="6848856" cy="1783334"/>
          </a:xfrm>
          <a:prstGeom prst="rect">
            <a:avLst/>
          </a:prstGeom>
          <a:noFill/>
          <a:ln/>
        </p:spPr>
        <p:txBody>
          <a:bodyPr wrap="none" lIns="0" tIns="0" rIns="0" bIns="0" rtlCol="0" anchor="t"/>
          <a:lstStyle/>
          <a:p>
            <a:pPr latinLnBrk="1">
              <a:lnSpc>
                <a:spcPts val="3600"/>
              </a:lnSpc>
              <a:tabLst>
                <a:tab pos="5229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.进口量逐年攀升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B.产量持续小</a:t>
            </a:r>
          </a:p>
          <a:p>
            <a:pPr latinLnBrk="1">
              <a:lnSpc>
                <a:spcPts val="36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幅提升</a:t>
            </a:r>
            <a:endParaRPr lang="en-US" altLang="zh-CN" sz="2000" dirty="0"/>
          </a:p>
          <a:p>
            <a:pPr latinLnBrk="1">
              <a:lnSpc>
                <a:spcPts val="37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C.消耗总量逐年下降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D.对外依存度</a:t>
            </a:r>
          </a:p>
          <a:p>
            <a:pPr latinLnBrk="1">
              <a:lnSpc>
                <a:spcPts val="35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先增后减</a:t>
            </a:r>
            <a:endParaRPr lang="en-US" altLang="zh-CN" sz="2000" dirty="0"/>
          </a:p>
        </p:txBody>
      </p:sp>
      <p:sp>
        <p:nvSpPr>
          <p:cNvPr id="6" name="QC_7_AN.54_1#b8912a054.bracket?pid=d07dae485&amp;color=0,0,0&amp;vpa=16&amp;vtp=1"/>
          <p:cNvSpPr/>
          <p:nvPr/>
        </p:nvSpPr>
        <p:spPr>
          <a:xfrm>
            <a:off x="2136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7_AS.55_1#b8912a054?vop=1&amp;pid=d07dae48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本题考查读图分析能力。读图可知，我国原油进口量先增后减，A错误</a:t>
            </a:r>
            <a:r>
              <a:rPr lang="en-US" altLang="zh-CN" sz="2000" b="0" i="0">
                <a:solidFill>
                  <a:srgbClr val="000000"/>
                </a:solidFill>
                <a:latin typeface="微软雅黑" pitchFamily="34" charset="0"/>
                <a:ea typeface="微软雅黑" pitchFamily="34" charset="-122"/>
                <a:cs typeface="微软雅黑" pitchFamily="34" charset="-120"/>
              </a:rPr>
              <a:t>；原油产量基本保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持在</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000万吨，变化不大，B错误；由材料“原油消耗总量为原油产量和进口量之和</a:t>
            </a:r>
            <a:r>
              <a:rPr lang="en-US" altLang="zh-CN" sz="2000" b="0" i="0">
                <a:solidFill>
                  <a:srgbClr val="000000"/>
                </a:solidFill>
                <a:latin typeface="微软雅黑" pitchFamily="34" charset="0"/>
                <a:ea typeface="微软雅黑" pitchFamily="34" charset="-122"/>
                <a:cs typeface="微软雅黑" pitchFamily="34" charset="-120"/>
              </a:rPr>
              <a:t>”并结合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图例可知</a:t>
            </a:r>
            <a:r>
              <a:rPr lang="en-US" altLang="zh-CN" sz="2000" b="0" i="0" dirty="0">
                <a:solidFill>
                  <a:srgbClr val="000000"/>
                </a:solidFill>
                <a:latin typeface="微软雅黑" pitchFamily="34" charset="0"/>
                <a:ea typeface="微软雅黑" pitchFamily="34" charset="-122"/>
                <a:cs typeface="微软雅黑" pitchFamily="34" charset="-120"/>
              </a:rPr>
              <a:t>，原油产量基本保持不变，原油进口量先增后减，原油消耗总量应是先增后减，C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由材料</a:t>
            </a:r>
            <a:r>
              <a:rPr lang="en-US" altLang="zh-CN" sz="2000" b="0" i="0" dirty="0">
                <a:solidFill>
                  <a:srgbClr val="000000"/>
                </a:solidFill>
                <a:latin typeface="微软雅黑" pitchFamily="34" charset="0"/>
                <a:ea typeface="微软雅黑" pitchFamily="34" charset="-122"/>
                <a:cs typeface="微软雅黑" pitchFamily="34" charset="-120"/>
              </a:rPr>
              <a:t>“原油对外依存度为原油进口量占消耗总量的百分比”并结合前面分析可知</a:t>
            </a:r>
            <a:r>
              <a:rPr lang="en-US" altLang="zh-CN" sz="2000" b="0" i="0">
                <a:solidFill>
                  <a:srgbClr val="000000"/>
                </a:solidFill>
                <a:latin typeface="微软雅黑" pitchFamily="34" charset="0"/>
                <a:ea typeface="微软雅黑" pitchFamily="34" charset="-122"/>
                <a:cs typeface="微软雅黑" pitchFamily="34" charset="-120"/>
              </a:rPr>
              <a:t>，原油产量基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本保持不变</a:t>
            </a:r>
            <a:r>
              <a:rPr lang="en-US" altLang="zh-CN" sz="2000" b="0" i="0" dirty="0">
                <a:solidFill>
                  <a:srgbClr val="000000"/>
                </a:solidFill>
                <a:latin typeface="微软雅黑" pitchFamily="34" charset="0"/>
                <a:ea typeface="微软雅黑" pitchFamily="34" charset="-122"/>
                <a:cs typeface="微软雅黑" pitchFamily="34" charset="-120"/>
              </a:rPr>
              <a:t>，原油进口量先增后减，故原油对外依存度也是先增后减，D正确。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7_BD.56_1#2ef69fb28?pid=d07dae48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降低我国原油对外依存度的可行措施有(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7_1#2ef69fb28.bracket?pid=d07dae485&amp;color=0,0,0&amp;vpa=17&amp;vtp=1"/>
          <p:cNvSpPr/>
          <p:nvPr/>
        </p:nvSpPr>
        <p:spPr>
          <a:xfrm>
            <a:off x="545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56_2#2ef69fb28?pid=d07dae48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①增加国内原油消耗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②改善能源消费结构</a:t>
            </a:r>
            <a:endParaRPr lang="en-US" altLang="zh-CN" sz="2000" dirty="0"/>
          </a:p>
          <a:p>
            <a:pPr latinLnBrk="1">
              <a:lnSpc>
                <a:spcPts val="3400"/>
              </a:lnSpc>
              <a:tabLst>
                <a:tab pos="5229957" algn="l"/>
              </a:tabLst>
            </a:pPr>
            <a:r>
              <a:rPr lang="en-US" altLang="zh-CN" sz="2000" b="0" i="0">
                <a:solidFill>
                  <a:srgbClr val="000000"/>
                </a:solidFill>
                <a:latin typeface="微软雅黑" pitchFamily="34" charset="0"/>
                <a:ea typeface="微软雅黑" pitchFamily="34" charset="-122"/>
                <a:cs typeface="微软雅黑" pitchFamily="34" charset="-120"/>
              </a:rPr>
              <a:t>③积极拓展进口渠道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④适度加大勘探开采力度</a:t>
            </a:r>
            <a:endParaRPr lang="en-US" altLang="zh-CN" sz="2000" dirty="0"/>
          </a:p>
        </p:txBody>
      </p:sp>
      <p:sp>
        <p:nvSpPr>
          <p:cNvPr id="5" name="QC_7_BD.56_3#2ef69fb28.choices?pid=d07dae485&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7_AS.58_1#2ef69fb28?vop=1&amp;pid=d07dae485&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本题考查保障国家石油安全的措施。改善能源消费结构，增加新能源的比重</a:t>
            </a:r>
            <a:r>
              <a:rPr lang="en-US" altLang="zh-CN" sz="2000" b="0" i="0">
                <a:solidFill>
                  <a:srgbClr val="000000"/>
                </a:solidFill>
                <a:latin typeface="微软雅黑" pitchFamily="34" charset="0"/>
                <a:ea typeface="微软雅黑" pitchFamily="34" charset="-122"/>
                <a:cs typeface="微软雅黑" pitchFamily="34" charset="-120"/>
              </a:rPr>
              <a:t>，使原油消耗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比重减少</a:t>
            </a:r>
            <a:r>
              <a:rPr lang="en-US" altLang="zh-CN" sz="2000" b="0" i="0" dirty="0">
                <a:solidFill>
                  <a:srgbClr val="000000"/>
                </a:solidFill>
                <a:latin typeface="微软雅黑" pitchFamily="34" charset="0"/>
                <a:ea typeface="微软雅黑" pitchFamily="34" charset="-122"/>
                <a:cs typeface="微软雅黑" pitchFamily="34" charset="-120"/>
              </a:rPr>
              <a:t>，能够降低我国原油对外依存度，②正确；适度加大勘探开采力度，</a:t>
            </a:r>
            <a:r>
              <a:rPr lang="en-US" altLang="zh-CN" sz="2000" b="0" i="0">
                <a:solidFill>
                  <a:srgbClr val="000000"/>
                </a:solidFill>
                <a:latin typeface="微软雅黑" pitchFamily="34" charset="0"/>
                <a:ea typeface="微软雅黑" pitchFamily="34" charset="-122"/>
                <a:cs typeface="微软雅黑" pitchFamily="34" charset="-120"/>
              </a:rPr>
              <a:t>原油自有产量增加，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能够降低我国原油对外依存度</a:t>
            </a:r>
            <a:r>
              <a:rPr lang="en-US" altLang="zh-CN" sz="2000" b="0" i="0" dirty="0">
                <a:solidFill>
                  <a:srgbClr val="000000"/>
                </a:solidFill>
                <a:latin typeface="微软雅黑" pitchFamily="34" charset="0"/>
                <a:ea typeface="微软雅黑" pitchFamily="34" charset="-122"/>
                <a:cs typeface="微软雅黑" pitchFamily="34" charset="-120"/>
              </a:rPr>
              <a:t>，④正确；增加国内原油消耗，会使对外依存度增加，①错误</a:t>
            </a:r>
            <a:r>
              <a:rPr lang="en-US" altLang="zh-CN" sz="2000" b="0" i="0">
                <a:solidFill>
                  <a:srgbClr val="000000"/>
                </a:solidFill>
                <a:latin typeface="微软雅黑" pitchFamily="34" charset="0"/>
                <a:ea typeface="微软雅黑" pitchFamily="34" charset="-122"/>
                <a:cs typeface="微软雅黑" pitchFamily="34" charset="-120"/>
              </a:rPr>
              <a:t>；积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极拓展进口渠道</a:t>
            </a:r>
            <a:r>
              <a:rPr lang="en-US" altLang="zh-CN" sz="2000" b="0" i="0" dirty="0">
                <a:solidFill>
                  <a:srgbClr val="000000"/>
                </a:solidFill>
                <a:latin typeface="微软雅黑" pitchFamily="34" charset="0"/>
                <a:ea typeface="微软雅黑" pitchFamily="34" charset="-122"/>
                <a:cs typeface="微软雅黑" pitchFamily="34" charset="-120"/>
              </a:rPr>
              <a:t>，并不能降低其对外依存度，③错误。综上所述，②④正确，故选C。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pic>
        <p:nvPicPr>
          <p:cNvPr id="2" name="QM_6_BD.59_1#bc4af825c?htil=2&amp;pid=90c3b65bd&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91272" y="1026864"/>
            <a:ext cx="3566160"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59_2#bc4af825c?htil=2&amp;pid=90c3b65bd&amp;color=0,0,0&amp;vtp=1&amp;bt=1&amp;bbb=1&amp;hb=1&amp;hs=1"/>
          <p:cNvSpPr/>
          <p:nvPr/>
        </p:nvSpPr>
        <p:spPr>
          <a:xfrm>
            <a:off x="722376" y="972000"/>
            <a:ext cx="7059168"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[安徽芜湖2025高二期末]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国家统计局数据显示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2024</a:t>
            </a:r>
            <a:r>
              <a:rPr lang="en-US" altLang="zh-CN" sz="2000" b="0" i="0">
                <a:solidFill>
                  <a:srgbClr val="000000"/>
                </a:solidFill>
                <a:latin typeface="微软雅黑" pitchFamily="34" charset="0"/>
                <a:ea typeface="楷体" pitchFamily="34" charset="-122"/>
                <a:cs typeface="微软雅黑" pitchFamily="34" charset="-120"/>
              </a:rPr>
              <a:t>年我国进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口原油</a:t>
            </a:r>
            <a:r>
              <a:rPr lang="en-US" altLang="zh-CN" sz="2000" b="0" i="0" dirty="0">
                <a:solidFill>
                  <a:srgbClr val="000000"/>
                </a:solidFill>
                <a:latin typeface="Times New Roman" pitchFamily="34" charset="0"/>
                <a:ea typeface="KaiTi" pitchFamily="34" charset="-122"/>
                <a:cs typeface="Times New Roman" pitchFamily="34" charset="-120"/>
              </a:rPr>
              <a:t>55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342</a:t>
            </a:r>
            <a:r>
              <a:rPr lang="en-US" altLang="zh-CN" sz="2000" b="0" i="0" dirty="0">
                <a:solidFill>
                  <a:srgbClr val="000000"/>
                </a:solidFill>
                <a:latin typeface="微软雅黑" pitchFamily="34" charset="0"/>
                <a:ea typeface="楷体" pitchFamily="34" charset="-122"/>
                <a:cs typeface="微软雅黑" pitchFamily="34" charset="-120"/>
              </a:rPr>
              <a:t>万吨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同比下降</a:t>
            </a:r>
            <a:r>
              <a:rPr lang="en-US" altLang="zh-CN" sz="2000" b="0" i="0" dirty="0">
                <a:solidFill>
                  <a:srgbClr val="000000"/>
                </a:solidFill>
                <a:latin typeface="Times New Roman" pitchFamily="34" charset="0"/>
                <a:ea typeface="KaiTi" pitchFamily="34" charset="-122"/>
                <a:cs typeface="Times New Roman" pitchFamily="34" charset="-120"/>
              </a:rPr>
              <a:t>1.9%，</a:t>
            </a:r>
            <a:r>
              <a:rPr lang="en-US" altLang="zh-CN" sz="2000" b="0" i="0" dirty="0">
                <a:solidFill>
                  <a:srgbClr val="000000"/>
                </a:solidFill>
                <a:latin typeface="微软雅黑" pitchFamily="34" charset="0"/>
                <a:ea typeface="楷体" pitchFamily="34" charset="-122"/>
                <a:cs typeface="微软雅黑" pitchFamily="34" charset="-120"/>
              </a:rPr>
              <a:t>对外依存度为</a:t>
            </a:r>
            <a:r>
              <a:rPr lang="en-US" altLang="zh-CN" sz="2000" b="0" i="0" dirty="0">
                <a:solidFill>
                  <a:srgbClr val="000000"/>
                </a:solidFill>
                <a:latin typeface="Times New Roman" pitchFamily="34" charset="0"/>
                <a:ea typeface="KaiTi" pitchFamily="34" charset="-122"/>
                <a:cs typeface="Times New Roman" pitchFamily="34" charset="-120"/>
              </a:rPr>
              <a:t>71.9</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同比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下降</a:t>
            </a:r>
            <a:r>
              <a:rPr lang="en-US" altLang="zh-CN" sz="2000" b="0" i="0" dirty="0">
                <a:solidFill>
                  <a:srgbClr val="000000"/>
                </a:solidFill>
                <a:latin typeface="Times New Roman" pitchFamily="34" charset="0"/>
                <a:ea typeface="KaiTi" pitchFamily="34" charset="-122"/>
                <a:cs typeface="Times New Roman" pitchFamily="34" charset="-120"/>
              </a:rPr>
              <a:t>0.5</a:t>
            </a:r>
            <a:r>
              <a:rPr lang="en-US" altLang="zh-CN" sz="2000" b="0" i="0" dirty="0">
                <a:solidFill>
                  <a:srgbClr val="000000"/>
                </a:solidFill>
                <a:latin typeface="微软雅黑" pitchFamily="34" charset="0"/>
                <a:ea typeface="楷体" pitchFamily="34" charset="-122"/>
                <a:cs typeface="微软雅黑" pitchFamily="34" charset="-120"/>
              </a:rPr>
              <a:t>个百分点</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2014—2024</a:t>
            </a:r>
            <a:r>
              <a:rPr lang="en-US" altLang="zh-CN" sz="2000" b="0" i="0">
                <a:solidFill>
                  <a:srgbClr val="000000"/>
                </a:solidFill>
                <a:latin typeface="微软雅黑" pitchFamily="34" charset="0"/>
                <a:ea typeface="楷体" pitchFamily="34" charset="-122"/>
                <a:cs typeface="微软雅黑" pitchFamily="34" charset="-120"/>
              </a:rPr>
              <a:t>年我国原油进口量示意图</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读图</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
        <p:nvSpPr>
          <p:cNvPr id="4" name="QC_7_BD.60_1#7de8386ca?htil=2&amp;pid=bc4af825c&amp;color=0,0,0&amp;vtp=1&amp;bbb=1&amp;hb=1&amp;hs=1"/>
          <p:cNvSpPr/>
          <p:nvPr/>
        </p:nvSpPr>
        <p:spPr>
          <a:xfrm>
            <a:off x="722376" y="2789243"/>
            <a:ext cx="7059168"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6.近年来</a:t>
            </a:r>
            <a:r>
              <a:rPr lang="en-US" altLang="zh-CN" sz="2000" b="0" i="0">
                <a:solidFill>
                  <a:srgbClr val="000000"/>
                </a:solidFill>
                <a:latin typeface="微软雅黑" pitchFamily="34" charset="0"/>
                <a:ea typeface="微软雅黑" pitchFamily="34" charset="-122"/>
                <a:cs typeface="微软雅黑" pitchFamily="34" charset="-120"/>
              </a:rPr>
              <a:t>，我国石油对外依存度上升趋势减缓甚至下降的主要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61_1#7de8386ca.bracket?pid=bc4af825c&amp;color=0,0,0&amp;vpa=18&amp;vtp=1"/>
          <p:cNvSpPr/>
          <p:nvPr/>
        </p:nvSpPr>
        <p:spPr>
          <a:xfrm>
            <a:off x="1684401" y="3227393"/>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7_BD.60_2#7de8386ca.choices?htil=2&amp;pid=bc4af825c&amp;color=0,0,0&amp;vtp=1&amp;bbb=1&amp;hs=1"/>
          <p:cNvSpPr/>
          <p:nvPr/>
        </p:nvSpPr>
        <p:spPr>
          <a:xfrm>
            <a:off x="722376" y="3679005"/>
            <a:ext cx="10753344" cy="405003"/>
          </a:xfrm>
          <a:prstGeom prst="rect">
            <a:avLst/>
          </a:prstGeom>
          <a:noFill/>
          <a:ln/>
        </p:spPr>
        <p:txBody>
          <a:bodyPr wrap="none" lIns="0" tIns="0" rIns="0" bIns="0" rtlCol="0" anchor="t"/>
          <a:lstStyle/>
          <a:p>
            <a:pPr latinLnBrk="1">
              <a:lnSpc>
                <a:spcPts val="3600"/>
              </a:lnSpc>
              <a:tabLst>
                <a:tab pos="2380029" algn="l"/>
                <a:tab pos="5229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.经济总量下降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B.国内石油开采扩大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C.能源消费结构调整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.石油进口渠道拓宽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7_AS.62_1#7de8386ca?vop=1&amp;pid=bc4af825c&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本题考查中国能源供需特点。随着我国能源消费结构调整，如增加天然气</a:t>
            </a:r>
            <a:r>
              <a:rPr lang="en-US" altLang="zh-CN" sz="2000" b="0" i="0">
                <a:solidFill>
                  <a:srgbClr val="000000"/>
                </a:solidFill>
                <a:latin typeface="微软雅黑" pitchFamily="34" charset="0"/>
                <a:ea typeface="微软雅黑" pitchFamily="34" charset="-122"/>
                <a:cs typeface="微软雅黑" pitchFamily="34" charset="-120"/>
              </a:rPr>
              <a:t>、新能源等的消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费比重</a:t>
            </a:r>
            <a:r>
              <a:rPr lang="en-US" altLang="zh-CN" sz="2000" b="0" i="0" dirty="0">
                <a:solidFill>
                  <a:srgbClr val="000000"/>
                </a:solidFill>
                <a:latin typeface="微软雅黑" pitchFamily="34" charset="0"/>
                <a:ea typeface="微软雅黑" pitchFamily="34" charset="-122"/>
                <a:cs typeface="微软雅黑" pitchFamily="34" charset="-120"/>
              </a:rPr>
              <a:t>，对石油的需求增长变缓，使得石油对外依存度上升趋势减缓甚至下降，C正确</a:t>
            </a:r>
            <a:r>
              <a:rPr lang="en-US" altLang="zh-CN" sz="2000" b="0" i="0">
                <a:solidFill>
                  <a:srgbClr val="000000"/>
                </a:solidFill>
                <a:latin typeface="微软雅黑" pitchFamily="34" charset="0"/>
                <a:ea typeface="微软雅黑" pitchFamily="34" charset="-122"/>
                <a:cs typeface="微软雅黑" pitchFamily="34" charset="-120"/>
              </a:rPr>
              <a:t>；目前我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国经济总量呈增长趋势</a:t>
            </a:r>
            <a:r>
              <a:rPr lang="en-US" altLang="zh-CN" sz="2000" b="0" i="0" dirty="0">
                <a:solidFill>
                  <a:srgbClr val="000000"/>
                </a:solidFill>
                <a:latin typeface="微软雅黑" pitchFamily="34" charset="0"/>
                <a:ea typeface="微软雅黑" pitchFamily="34" charset="-122"/>
                <a:cs typeface="微软雅黑" pitchFamily="34" charset="-120"/>
              </a:rPr>
              <a:t>，A错误；我国石油资源有限，国内石油开采增长幅度有限，B错误</a:t>
            </a:r>
            <a:r>
              <a:rPr lang="en-US" altLang="zh-CN" sz="2000" b="0" i="0">
                <a:solidFill>
                  <a:srgbClr val="000000"/>
                </a:solidFill>
                <a:latin typeface="微软雅黑" pitchFamily="34" charset="0"/>
                <a:ea typeface="微软雅黑" pitchFamily="34" charset="-122"/>
                <a:cs typeface="微软雅黑" pitchFamily="34" charset="-120"/>
              </a:rPr>
              <a:t>；石油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进口渠道拓宽可能会导致我国石油对外依存度上升</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7_BD.63_1#cdf76ae4b?pid=bc4af825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7.针对石油对外依存度较高的现状，</a:t>
            </a:r>
            <a:r>
              <a:rPr lang="en-US" altLang="zh-CN" sz="2000" b="0" i="0">
                <a:solidFill>
                  <a:srgbClr val="000000"/>
                </a:solidFill>
                <a:latin typeface="微软雅黑" pitchFamily="34" charset="0"/>
                <a:ea typeface="微软雅黑" pitchFamily="34" charset="-122"/>
                <a:cs typeface="微软雅黑" pitchFamily="34" charset="-120"/>
              </a:rPr>
              <a:t>我国可制定的能源安全保障措施是(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4_1#cdf76ae4b.bracket?pid=bc4af825c&amp;color=0,0,0&amp;vpa=19&amp;vtp=1"/>
          <p:cNvSpPr/>
          <p:nvPr/>
        </p:nvSpPr>
        <p:spPr>
          <a:xfrm>
            <a:off x="874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63_2#cdf76ae4b.choices?pid=bc4af825c&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A.减少国内的石油开采，确保国内石油储量稳定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.固定石油进口的主要源地，维持原有进口渠道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.提高煤炭消费占比，降低我国石油对外依存度</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.增加石油战略储备，应对国际能源市场的冲击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7_AS.65_1#cdf76ae4b?vop=1&amp;pid=bc4af825c&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本题考查保障能源安全的措施。减少国内石油开采，会使石油对外依存度进一步升高</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利于能源安全</a:t>
            </a:r>
            <a:r>
              <a:rPr lang="en-US" altLang="zh-CN" sz="2000" b="0" i="0" dirty="0">
                <a:solidFill>
                  <a:srgbClr val="000000"/>
                </a:solidFill>
                <a:latin typeface="微软雅黑" pitchFamily="34" charset="0"/>
                <a:ea typeface="微软雅黑" pitchFamily="34" charset="-122"/>
                <a:cs typeface="微软雅黑" pitchFamily="34" charset="-120"/>
              </a:rPr>
              <a:t>，A错误；固定进口源地和渠道</a:t>
            </a:r>
            <a:r>
              <a:rPr lang="en-US" altLang="zh-CN" sz="2000" b="0" i="0">
                <a:solidFill>
                  <a:srgbClr val="000000"/>
                </a:solidFill>
                <a:latin typeface="微软雅黑" pitchFamily="34" charset="0"/>
                <a:ea typeface="微软雅黑" pitchFamily="34" charset="-122"/>
                <a:cs typeface="微软雅黑" pitchFamily="34" charset="-120"/>
              </a:rPr>
              <a:t>，会使我国石油进口受国际局势及进口源地政策等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影响大</a:t>
            </a:r>
            <a:r>
              <a:rPr lang="en-US" altLang="zh-CN" sz="2000" b="0" i="0" dirty="0">
                <a:solidFill>
                  <a:srgbClr val="000000"/>
                </a:solidFill>
                <a:latin typeface="微软雅黑" pitchFamily="34" charset="0"/>
                <a:ea typeface="微软雅黑" pitchFamily="34" charset="-122"/>
                <a:cs typeface="微软雅黑" pitchFamily="34" charset="-120"/>
              </a:rPr>
              <a:t>，不利于能源安全，B错误；提高煤炭消费占比，不符合能源消费结构调整的方向,C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增加石油战略储备</a:t>
            </a:r>
            <a:r>
              <a:rPr lang="en-US" altLang="zh-CN" sz="2000" b="0" i="0" dirty="0">
                <a:solidFill>
                  <a:srgbClr val="000000"/>
                </a:solidFill>
                <a:latin typeface="微软雅黑" pitchFamily="34" charset="0"/>
                <a:ea typeface="微软雅黑" pitchFamily="34" charset="-122"/>
                <a:cs typeface="微软雅黑" pitchFamily="34" charset="-120"/>
              </a:rPr>
              <a:t>，可以在国际能源市场出现波动时，保障我国的石油供应</a:t>
            </a:r>
            <a:r>
              <a:rPr lang="en-US" altLang="zh-CN" sz="2000" b="0" i="0">
                <a:solidFill>
                  <a:srgbClr val="000000"/>
                </a:solidFill>
                <a:latin typeface="微软雅黑" pitchFamily="34" charset="0"/>
                <a:ea typeface="微软雅黑" pitchFamily="34" charset="-122"/>
                <a:cs typeface="微软雅黑" pitchFamily="34" charset="-120"/>
              </a:rPr>
              <a:t>，应对国际能源市场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的冲击</a:t>
            </a:r>
            <a:r>
              <a:rPr lang="en-US" altLang="zh-CN" sz="2000" b="0" i="0" dirty="0">
                <a:solidFill>
                  <a:srgbClr val="000000"/>
                </a:solidFill>
                <a:latin typeface="微软雅黑" pitchFamily="34" charset="0"/>
                <a:ea typeface="微软雅黑" pitchFamily="34" charset="-122"/>
                <a:cs typeface="微软雅黑" pitchFamily="34" charset="-120"/>
              </a:rPr>
              <a:t>，保障石油安全，D正确。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7_AS.65_2#cdf76ae4b?vop=1&amp;pid=bc4af825c&amp;color=0,0,0&amp;mp=1&amp;vtp=1&amp;bt=1&amp;bbb=1&amp;hb=1"/>
          <p:cNvSpPr/>
          <p:nvPr/>
        </p:nvSpPr>
        <p:spPr>
          <a:xfrm>
            <a:off x="722376" y="972000"/>
            <a:ext cx="10753344" cy="4120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【方法总结】保障国家资源安全的措施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1）资源勘查：加大资源勘查力度、增加探明储量。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2）贸易伙伴：考虑能源出口国世界资源贸易份额、地缘、运输通道</a:t>
            </a:r>
            <a:r>
              <a:rPr lang="en-US" altLang="zh-CN" sz="2000" b="0" i="0">
                <a:solidFill>
                  <a:srgbClr val="000000"/>
                </a:solidFill>
                <a:latin typeface="微软雅黑" pitchFamily="34" charset="0"/>
                <a:ea typeface="微软雅黑" pitchFamily="34" charset="-122"/>
                <a:cs typeface="微软雅黑" pitchFamily="34" charset="-120"/>
              </a:rPr>
              <a:t>、政府及政策连续性和稳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3）资源储备：保持合理的储备率。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4）资源利用效率：转变资源意识，运用市场、价格、税收、核算等手段</a:t>
            </a:r>
            <a:r>
              <a:rPr lang="en-US" altLang="zh-CN" sz="2000" b="0" i="0">
                <a:solidFill>
                  <a:srgbClr val="000000"/>
                </a:solidFill>
                <a:latin typeface="微软雅黑" pitchFamily="34" charset="0"/>
                <a:ea typeface="微软雅黑" pitchFamily="34" charset="-122"/>
                <a:cs typeface="微软雅黑" pitchFamily="34" charset="-120"/>
              </a:rPr>
              <a:t>，建立资源高效利用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激励机制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5）资源替代：通过投资和科技，开发替代产品。</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6）消费模式：建立资源节约型消费模式，节粮、节能、节水、节地。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C_4#d26582770.fixed?pid=c2ddcd91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d26582770.fixed?pid=c2ddcd915&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保障国家石油安全</a:t>
            </a:r>
            <a:endParaRPr lang="en-US" altLang="zh-CN" sz="4400" dirty="0"/>
          </a:p>
        </p:txBody>
      </p:sp>
      <p:pic>
        <p:nvPicPr>
          <p:cNvPr id="4" name="C_4#d26582770.fixed?pid=c2ddcd91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d26582770.fixed?pid=c2ddcd91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7_BD.2_1#eba4333ed?pid=2a659296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将来我国能源消费结构的特点是(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BD.2_2#eba4333ed.choices?pid=2a659296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A.与世界能源消费结构趋同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.煤炭和石油的消费比重降低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.能源消费结构以煤炭为主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.能源消费结构趋向于均衡化</a:t>
            </a:r>
            <a:endParaRPr lang="en-US" altLang="zh-CN" sz="2000" dirty="0"/>
          </a:p>
        </p:txBody>
      </p:sp>
      <p:sp>
        <p:nvSpPr>
          <p:cNvPr id="4" name="QC_7_AN.3_1#eba4333ed.bracket?pid=2a659296b&amp;color=0,0,0&amp;vpa=1&amp;vtp=1"/>
          <p:cNvSpPr/>
          <p:nvPr/>
        </p:nvSpPr>
        <p:spPr>
          <a:xfrm>
            <a:off x="468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M_5_BD.66_1#0f620791d?pid=d26582770&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[山东烟台莱州一中2025高二月考]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我国从</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a:solidFill>
                  <a:srgbClr val="000000"/>
                </a:solidFill>
                <a:latin typeface="微软雅黑" pitchFamily="34" charset="0"/>
                <a:ea typeface="楷体" pitchFamily="34" charset="-122"/>
                <a:cs typeface="微软雅黑" pitchFamily="34" charset="-120"/>
              </a:rPr>
              <a:t>世纪末开始由能源净出口国变为能源净进口国</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2015</a:t>
            </a:r>
            <a:r>
              <a:rPr lang="en-US" altLang="zh-CN" sz="2000" b="0" i="0" dirty="0">
                <a:solidFill>
                  <a:srgbClr val="000000"/>
                </a:solidFill>
                <a:latin typeface="微软雅黑" pitchFamily="34" charset="0"/>
                <a:ea typeface="楷体" pitchFamily="34" charset="-122"/>
                <a:cs typeface="微软雅黑" pitchFamily="34" charset="-120"/>
              </a:rPr>
              <a:t>年以来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石油对外依存度长期在</a:t>
            </a:r>
            <a:r>
              <a:rPr lang="en-US" altLang="zh-CN" sz="2000" b="0" i="0" dirty="0">
                <a:solidFill>
                  <a:srgbClr val="000000"/>
                </a:solidFill>
                <a:latin typeface="Times New Roman" pitchFamily="34" charset="0"/>
                <a:ea typeface="KaiTi" pitchFamily="34" charset="-122"/>
                <a:cs typeface="Times New Roman" pitchFamily="34" charset="-120"/>
              </a:rPr>
              <a:t>60％</a:t>
            </a:r>
            <a:r>
              <a:rPr lang="en-US" altLang="zh-CN" sz="2000" b="0" i="0" dirty="0">
                <a:solidFill>
                  <a:srgbClr val="000000"/>
                </a:solidFill>
                <a:latin typeface="微软雅黑" pitchFamily="34" charset="0"/>
                <a:ea typeface="楷体" pitchFamily="34" charset="-122"/>
                <a:cs typeface="微软雅黑" pitchFamily="34" charset="-120"/>
              </a:rPr>
              <a:t>以上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为保障能源安全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我国规划建设了三条陆上和一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条海上油气进口通道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分别为东北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缅</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通道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以及经马六甲海峡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南海的海运通道</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67_1#bee4392f1?pid=0f620791d&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1.我国从20</a:t>
            </a:r>
            <a:r>
              <a:rPr lang="en-US" altLang="zh-CN" sz="2000" b="0" i="0">
                <a:solidFill>
                  <a:srgbClr val="000000"/>
                </a:solidFill>
                <a:latin typeface="微软雅黑" pitchFamily="34" charset="0"/>
                <a:ea typeface="微软雅黑" pitchFamily="34" charset="-122"/>
                <a:cs typeface="微软雅黑" pitchFamily="34" charset="-120"/>
              </a:rPr>
              <a:t>世纪末开始由能源净出口国变为能源净进口国的主要原因是(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68_1#bee4392f1.bracket?pid=0f620791d&amp;color=0,0,0&amp;vpa=20&amp;vtp=1"/>
          <p:cNvSpPr/>
          <p:nvPr/>
        </p:nvSpPr>
        <p:spPr>
          <a:xfrm>
            <a:off x="8797989"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67_2#bee4392f1.choices?pid=0f620791d&amp;color=0,0,0&amp;vtp=1&amp;bbb=1"/>
          <p:cNvSpPr/>
          <p:nvPr/>
        </p:nvSpPr>
        <p:spPr>
          <a:xfrm>
            <a:off x="722376" y="32464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A.国内能源储量减少</a:t>
            </a:r>
            <a:r>
              <a:rPr lang="en-US" altLang="zh-CN" sz="2000" b="0" i="0">
                <a:solidFill>
                  <a:srgbClr val="000000"/>
                </a:solidFill>
                <a:latin typeface="微软雅黑" pitchFamily="34" charset="0"/>
                <a:ea typeface="微软雅黑" pitchFamily="34" charset="-122"/>
                <a:cs typeface="微软雅黑" pitchFamily="34" charset="-120"/>
              </a:rPr>
              <a:t>，已近枯竭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.进口能源的价格比国产能源要低</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.经济快速发展</a:t>
            </a:r>
            <a:r>
              <a:rPr lang="en-US" altLang="zh-CN" sz="2000" b="0" i="0">
                <a:solidFill>
                  <a:srgbClr val="000000"/>
                </a:solidFill>
                <a:latin typeface="微软雅黑" pitchFamily="34" charset="0"/>
                <a:ea typeface="微软雅黑" pitchFamily="34" charset="-122"/>
                <a:cs typeface="微软雅黑" pitchFamily="34" charset="-120"/>
              </a:rPr>
              <a:t>，能源需求量剧增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.国际市场的能源品质更优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AS.69_1#bee4392f1?vop=1&amp;pid=0f620791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本题考查我国能源供需现状。国内能源储量还没有接近枯竭，A错误；20世纪80</a:t>
            </a:r>
            <a:r>
              <a:rPr lang="en-US" altLang="zh-CN" sz="2000" b="0" i="0">
                <a:solidFill>
                  <a:srgbClr val="000000"/>
                </a:solidFill>
                <a:latin typeface="微软雅黑" pitchFamily="34" charset="0"/>
                <a:ea typeface="微软雅黑" pitchFamily="34" charset="-122"/>
                <a:cs typeface="微软雅黑" pitchFamily="34" charset="-120"/>
              </a:rPr>
              <a:t>年代以后，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我国经济高速发展</a:t>
            </a:r>
            <a:r>
              <a:rPr lang="en-US" altLang="zh-CN" sz="2000" b="0" i="0" dirty="0">
                <a:solidFill>
                  <a:srgbClr val="000000"/>
                </a:solidFill>
                <a:latin typeface="微软雅黑" pitchFamily="34" charset="0"/>
                <a:ea typeface="微软雅黑" pitchFamily="34" charset="-122"/>
                <a:cs typeface="微软雅黑" pitchFamily="34" charset="-120"/>
              </a:rPr>
              <a:t>，对能源的需求量大幅增加，国内能源供应紧张</a:t>
            </a:r>
            <a:r>
              <a:rPr lang="en-US" altLang="zh-CN" sz="2000" b="0" i="0">
                <a:solidFill>
                  <a:srgbClr val="000000"/>
                </a:solidFill>
                <a:latin typeface="微软雅黑" pitchFamily="34" charset="0"/>
                <a:ea typeface="微软雅黑" pitchFamily="34" charset="-122"/>
                <a:cs typeface="微软雅黑" pitchFamily="34" charset="-120"/>
              </a:rPr>
              <a:t>，使我国由能源净出口国变为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能源净进口国</a:t>
            </a:r>
            <a:r>
              <a:rPr lang="en-US" altLang="zh-CN" sz="2000" b="0" i="0" dirty="0">
                <a:solidFill>
                  <a:srgbClr val="000000"/>
                </a:solidFill>
                <a:latin typeface="微软雅黑" pitchFamily="34" charset="0"/>
                <a:ea typeface="微软雅黑" pitchFamily="34" charset="-122"/>
                <a:cs typeface="微软雅黑" pitchFamily="34" charset="-120"/>
              </a:rPr>
              <a:t>，与进口能源的价格和品质关系较小，C正确，B、D错误。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BD.70_1#ed76df677?pid=0f620791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我国保障能源进口安全的可行性措施是(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1_1#ed76df677.bracket?pid=0f620791d&amp;color=0,0,0&amp;vpa=21&amp;vtp=1"/>
          <p:cNvSpPr/>
          <p:nvPr/>
        </p:nvSpPr>
        <p:spPr>
          <a:xfrm>
            <a:off x="543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0_2#ed76df677.choices?pid=0f620791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.将进口煤炭改为进口石油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.取消海运，扩大陆地管道运输规模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C.增加海上石油运输的护卫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.实施能源进口区域、渠道多元化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72_1#ed76df677?vop=1&amp;pid=0f620791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本题考查保障能源安全的措施。我国煤炭产量大，主要进口石油而非煤炭，A错误</a:t>
            </a:r>
            <a:r>
              <a:rPr lang="en-US" altLang="zh-CN" sz="2000" b="0" i="0">
                <a:solidFill>
                  <a:srgbClr val="000000"/>
                </a:solidFill>
                <a:latin typeface="微软雅黑" pitchFamily="34" charset="0"/>
                <a:ea typeface="微软雅黑" pitchFamily="34" charset="-122"/>
                <a:cs typeface="微软雅黑" pitchFamily="34" charset="-120"/>
              </a:rPr>
              <a:t>；取消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海运不符合实际情况</a:t>
            </a:r>
            <a:r>
              <a:rPr lang="en-US" altLang="zh-CN" sz="2000" b="0" i="0" dirty="0">
                <a:solidFill>
                  <a:srgbClr val="000000"/>
                </a:solidFill>
                <a:latin typeface="微软雅黑" pitchFamily="34" charset="0"/>
                <a:ea typeface="微软雅黑" pitchFamily="34" charset="-122"/>
                <a:cs typeface="微软雅黑" pitchFamily="34" charset="-120"/>
              </a:rPr>
              <a:t>，B错误；增加海上石油运输的护卫，会大幅度增加成本，C错误</a:t>
            </a:r>
            <a:r>
              <a:rPr lang="en-US" altLang="zh-CN" sz="2000" b="0" i="0">
                <a:solidFill>
                  <a:srgbClr val="000000"/>
                </a:solidFill>
                <a:latin typeface="微软雅黑" pitchFamily="34" charset="0"/>
                <a:ea typeface="微软雅黑" pitchFamily="34" charset="-122"/>
                <a:cs typeface="微软雅黑" pitchFamily="34" charset="-120"/>
              </a:rPr>
              <a:t>；能源进口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区域</a:t>
            </a:r>
            <a:r>
              <a:rPr lang="en-US" altLang="zh-CN" sz="2000" b="0" i="0" dirty="0">
                <a:solidFill>
                  <a:srgbClr val="000000"/>
                </a:solidFill>
                <a:latin typeface="微软雅黑" pitchFamily="34" charset="0"/>
                <a:ea typeface="微软雅黑" pitchFamily="34" charset="-122"/>
                <a:cs typeface="微软雅黑" pitchFamily="34" charset="-120"/>
              </a:rPr>
              <a:t>、渠道多元化，可以减小能源进口“受制于人”的风险，D正确。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6_BD.73_1#33e476f0f?pid=0f620791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3.为保障能源战略供给，</a:t>
            </a:r>
            <a:r>
              <a:rPr lang="en-US" altLang="zh-CN" sz="2000" b="0" i="0">
                <a:solidFill>
                  <a:srgbClr val="000000"/>
                </a:solidFill>
                <a:latin typeface="微软雅黑" pitchFamily="34" charset="0"/>
                <a:ea typeface="微软雅黑" pitchFamily="34" charset="-122"/>
                <a:cs typeface="微软雅黑" pitchFamily="34" charset="-120"/>
              </a:rPr>
              <a:t>我国应该(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4_1#33e476f0f.bracket?pid=0f620791d&amp;color=0,0,0&amp;vpa=22&amp;vtp=1"/>
          <p:cNvSpPr/>
          <p:nvPr/>
        </p:nvSpPr>
        <p:spPr>
          <a:xfrm>
            <a:off x="468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3_2#33e476f0f.choices?pid=0f620791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A.加快新能源开发</a:t>
            </a:r>
            <a:r>
              <a:rPr lang="en-US" altLang="zh-CN" sz="2000" b="0" i="0">
                <a:solidFill>
                  <a:srgbClr val="000000"/>
                </a:solidFill>
                <a:latin typeface="微软雅黑" pitchFamily="34" charset="0"/>
                <a:ea typeface="微软雅黑" pitchFamily="34" charset="-122"/>
                <a:cs typeface="微软雅黑" pitchFamily="34" charset="-120"/>
              </a:rPr>
              <a:t>，取代常规能源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.建立石油储备基地，增加能源储备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.完善高铁运输网</a:t>
            </a:r>
            <a:r>
              <a:rPr lang="en-US" altLang="zh-CN" sz="2000" b="0" i="0">
                <a:solidFill>
                  <a:srgbClr val="000000"/>
                </a:solidFill>
                <a:latin typeface="微软雅黑" pitchFamily="34" charset="0"/>
                <a:ea typeface="微软雅黑" pitchFamily="34" charset="-122"/>
                <a:cs typeface="微软雅黑" pitchFamily="34" charset="-120"/>
              </a:rPr>
              <a:t>，合理调配能源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.加强能源保护，禁止国内能源开发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6_AS.75_1#33e476f0f?vop=1&amp;pid=0f620791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本题考查保障我国能源安全的措施。新能源短期不可能完全取代常规能源</a:t>
            </a:r>
            <a:r>
              <a:rPr lang="en-US" altLang="zh-CN" sz="2000" b="0" i="0">
                <a:solidFill>
                  <a:srgbClr val="000000"/>
                </a:solidFill>
                <a:latin typeface="微软雅黑" pitchFamily="34" charset="0"/>
                <a:ea typeface="微软雅黑" pitchFamily="34" charset="-122"/>
                <a:cs typeface="微软雅黑" pitchFamily="34" charset="-120"/>
              </a:rPr>
              <a:t>，总的能源消费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需求并未下降</a:t>
            </a:r>
            <a:r>
              <a:rPr lang="en-US" altLang="zh-CN" sz="2000" b="0" i="0" dirty="0">
                <a:solidFill>
                  <a:srgbClr val="000000"/>
                </a:solidFill>
                <a:latin typeface="微软雅黑" pitchFamily="34" charset="0"/>
                <a:ea typeface="微软雅黑" pitchFamily="34" charset="-122"/>
                <a:cs typeface="微软雅黑" pitchFamily="34" charset="-120"/>
              </a:rPr>
              <a:t>，A错误；为保障能源战略供给，我国应该建立石油储备基地，增加能源储备，</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；高铁以客运为主，C错误；禁止国内能源开发不符合实际，D错误。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pic>
        <p:nvPicPr>
          <p:cNvPr id="2" name="QM_5_BD.76_1#55f63768b?htil=3&amp;pid=d2658277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57482" y="1026864"/>
            <a:ext cx="3685032"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76_2#55f63768b?htil=3&amp;pid=d26582770&amp;color=0,0,0&amp;vtp=1&amp;bt=1&amp;bbb=1&amp;hb=1"/>
          <p:cNvSpPr/>
          <p:nvPr/>
        </p:nvSpPr>
        <p:spPr>
          <a:xfrm>
            <a:off x="722376" y="972000"/>
            <a:ext cx="6931152"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[江苏扬州2025高二质量检测</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下图为中国原油进口重心与全</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球原油产量重心移动路径示意图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77_1#0cc0388d3?htil=3&amp;pid=55f63768b&amp;color=0,0,0&amp;vtp=1&amp;bbb=1&amp;hb=1"/>
          <p:cNvSpPr/>
          <p:nvPr/>
        </p:nvSpPr>
        <p:spPr>
          <a:xfrm>
            <a:off x="722376" y="1874843"/>
            <a:ext cx="6931152"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4.2005—2010年</a:t>
            </a:r>
            <a:r>
              <a:rPr lang="en-US" altLang="zh-CN" sz="2000" b="0" i="0">
                <a:solidFill>
                  <a:srgbClr val="000000"/>
                </a:solidFill>
                <a:latin typeface="微软雅黑" pitchFamily="34" charset="0"/>
                <a:ea typeface="微软雅黑" pitchFamily="34" charset="-122"/>
                <a:cs typeface="微软雅黑" pitchFamily="34" charset="-120"/>
              </a:rPr>
              <a:t>，中国原油进口增幅较大的国家可能是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77_2#0cc0388d3.choices?htil=3&amp;pid=55f63768b&amp;color=0,0,0&amp;vtp=1&amp;bbb=1"/>
          <p:cNvSpPr/>
          <p:nvPr/>
        </p:nvSpPr>
        <p:spPr>
          <a:xfrm>
            <a:off x="722376" y="2764605"/>
            <a:ext cx="6931152" cy="405003"/>
          </a:xfrm>
          <a:prstGeom prst="rect">
            <a:avLst/>
          </a:prstGeom>
          <a:noFill/>
          <a:ln/>
        </p:spPr>
        <p:txBody>
          <a:bodyPr wrap="none" lIns="0" tIns="0" rIns="0" bIns="0" rtlCol="0" anchor="t"/>
          <a:lstStyle/>
          <a:p>
            <a:pPr latinLnBrk="1">
              <a:lnSpc>
                <a:spcPts val="3600"/>
              </a:lnSpc>
              <a:tabLst>
                <a:tab pos="1805813" algn="l"/>
                <a:tab pos="3573526" algn="l"/>
                <a:tab pos="5099939"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.加拿大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B.俄罗斯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C.巴西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.巴基斯坦</a:t>
            </a:r>
            <a:endParaRPr lang="en-US" altLang="zh-CN" sz="2000" dirty="0"/>
          </a:p>
        </p:txBody>
      </p:sp>
      <p:sp>
        <p:nvSpPr>
          <p:cNvPr id="6" name="QC_6_AN.78_1#0cc0388d3.bracket?pid=55f63768b&amp;color=0,0,0&amp;vpa=23&amp;vtp=1"/>
          <p:cNvSpPr/>
          <p:nvPr/>
        </p:nvSpPr>
        <p:spPr>
          <a:xfrm>
            <a:off x="922401" y="2312993"/>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6_AS.79_1#0cc0388d3?vop=1&amp;pid=55f63768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本题考查材料分析能力。根据图示判断2005—2010</a:t>
            </a:r>
            <a:r>
              <a:rPr lang="en-US" altLang="zh-CN" sz="2000" b="0" i="0">
                <a:solidFill>
                  <a:srgbClr val="000000"/>
                </a:solidFill>
                <a:latin typeface="微软雅黑" pitchFamily="34" charset="0"/>
                <a:ea typeface="微软雅黑" pitchFamily="34" charset="-122"/>
                <a:cs typeface="微软雅黑" pitchFamily="34" charset="-120"/>
              </a:rPr>
              <a:t>年中国原油进口重心向西向南移动，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巴西绝大部分领土位于南半球</a:t>
            </a:r>
            <a:r>
              <a:rPr lang="en-US" altLang="zh-CN" sz="2000" b="0" i="0" dirty="0">
                <a:solidFill>
                  <a:srgbClr val="000000"/>
                </a:solidFill>
                <a:latin typeface="微软雅黑" pitchFamily="34" charset="0"/>
                <a:ea typeface="微软雅黑" pitchFamily="34" charset="-122"/>
                <a:cs typeface="微软雅黑" pitchFamily="34" charset="-120"/>
              </a:rPr>
              <a:t>，从巴西进口大量原油使我国原油进口重心南移，C正确</a:t>
            </a:r>
            <a:r>
              <a:rPr lang="en-US" altLang="zh-CN" sz="2000" b="0" i="0">
                <a:solidFill>
                  <a:srgbClr val="000000"/>
                </a:solidFill>
                <a:latin typeface="微软雅黑" pitchFamily="34" charset="0"/>
                <a:ea typeface="微软雅黑" pitchFamily="34" charset="-122"/>
                <a:cs typeface="微软雅黑" pitchFamily="34" charset="-120"/>
              </a:rPr>
              <a:t>；加拿大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位于我国东北部</a:t>
            </a:r>
            <a:r>
              <a:rPr lang="en-US" altLang="zh-CN" sz="2000" b="0" i="0" dirty="0">
                <a:solidFill>
                  <a:srgbClr val="000000"/>
                </a:solidFill>
                <a:latin typeface="微软雅黑" pitchFamily="34" charset="0"/>
                <a:ea typeface="微软雅黑" pitchFamily="34" charset="-122"/>
                <a:cs typeface="微软雅黑" pitchFamily="34" charset="-120"/>
              </a:rPr>
              <a:t>，A错误；俄罗斯位于我国北部，B错误；巴基斯坦不是重要的产油国，D错误。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6_BD.80_1#6ce35b319?pid=55f63768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中国原油进口贸易空间格局的变化(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1_1#6ce35b319.bracket?pid=55f63768b&amp;color=0,0,0&amp;vpa=24&amp;vtp=1"/>
          <p:cNvSpPr/>
          <p:nvPr/>
        </p:nvSpPr>
        <p:spPr>
          <a:xfrm>
            <a:off x="4943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80_2#6ce35b319.choices?pid=55f63768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.有利于保障原油需求的物质基础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.降低原油进口的成本</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C.使原油的进口依存度增长趋势减缓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.平抑国内油价异常波动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6_AS.82_1#6ce35b319?vop=1&amp;pid=55f63768b&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本题考查保障能源安全的措施。</a:t>
            </a:r>
            <a:endParaRPr lang="en-US" altLang="zh-CN" sz="2200" dirty="0"/>
          </a:p>
        </p:txBody>
      </p:sp>
      <p:graphicFrame>
        <p:nvGraphicFramePr>
          <p:cNvPr id="64" name="QC_6_AS.82_2#6ce35b319?colgroup=35,4&amp;vop=1&amp;pid=55f63768b&amp;color=0,0,0&amp;vtp=1&amp;bbb=1&amp;hb=1"/>
          <p:cNvGraphicFramePr>
            <a:graphicFrameLocks noGrp="1"/>
          </p:cNvGraphicFramePr>
          <p:nvPr>
            <p:extLst>
              <p:ext uri="{D42A27DB-BD31-4B8C-83A1-F6EECF244321}">
                <p14:modId xmlns:p14="http://schemas.microsoft.com/office/powerpoint/2010/main" val="336366617"/>
              </p:ext>
            </p:extLst>
          </p:nvPr>
        </p:nvGraphicFramePr>
        <p:xfrm>
          <a:off x="722376" y="1545913"/>
          <a:ext cx="10725912" cy="2101596"/>
        </p:xfrm>
        <a:graphic>
          <a:graphicData uri="http://schemas.openxmlformats.org/drawingml/2006/table">
            <a:tbl>
              <a:tblPr/>
              <a:tblGrid>
                <a:gridCol w="9345168">
                  <a:extLst>
                    <a:ext uri="{9D8B030D-6E8A-4147-A177-3AD203B41FA5}">
                      <a16:colId xmlns:a16="http://schemas.microsoft.com/office/drawing/2014/main" val="20000"/>
                    </a:ext>
                  </a:extLst>
                </a:gridCol>
                <a:gridCol w="1380744">
                  <a:extLst>
                    <a:ext uri="{9D8B030D-6E8A-4147-A177-3AD203B41FA5}">
                      <a16:colId xmlns:a16="http://schemas.microsoft.com/office/drawing/2014/main" val="20001"/>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根据图示</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中国原油进口重心与全球原油产量重心的空间位置整体上呈现出靠近的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趋势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从资源持续稳定供应的角度来看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这有利于保障我国原油需求的物质基础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由图分析可知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原油进口地越来越分散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距我国越来越远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原油进口的成本增加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原油的进口依存度与进口原油占比有关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并不会因为进口格局的变化而得到缓解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国内油价波动受多种因素影响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并不仅仅受进口贸易空间格局的影响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7_AS.4_1#eba4333ed?vop=1&amp;pid=2a659296b&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本题考查我国能源消费结构特点。世界能源消费结构以石油为主</a:t>
            </a:r>
            <a:r>
              <a:rPr lang="en-US" altLang="zh-CN" sz="2000" b="0" i="0">
                <a:solidFill>
                  <a:srgbClr val="000000"/>
                </a:solidFill>
                <a:latin typeface="微软雅黑" pitchFamily="34" charset="0"/>
                <a:ea typeface="微软雅黑" pitchFamily="34" charset="-122"/>
                <a:cs typeface="微软雅黑" pitchFamily="34" charset="-120"/>
              </a:rPr>
              <a:t>，我国的能源消费结构中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石油占比较低</a:t>
            </a:r>
            <a:r>
              <a:rPr lang="en-US" altLang="zh-CN" sz="2000" b="0" i="0" dirty="0">
                <a:solidFill>
                  <a:srgbClr val="000000"/>
                </a:solidFill>
                <a:latin typeface="微软雅黑" pitchFamily="34" charset="0"/>
                <a:ea typeface="微软雅黑" pitchFamily="34" charset="-122"/>
                <a:cs typeface="微软雅黑" pitchFamily="34" charset="-120"/>
              </a:rPr>
              <a:t>，A错误。随着我国能源消费结构的优化，非化石能源消费比重上升，煤炭</a:t>
            </a:r>
            <a:r>
              <a:rPr lang="en-US" altLang="zh-CN" sz="2000" b="0" i="0">
                <a:solidFill>
                  <a:srgbClr val="000000"/>
                </a:solidFill>
                <a:latin typeface="微软雅黑" pitchFamily="34" charset="0"/>
                <a:ea typeface="微软雅黑" pitchFamily="34" charset="-122"/>
                <a:cs typeface="微软雅黑" pitchFamily="34" charset="-120"/>
              </a:rPr>
              <a:t>、石油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等化石能源的消费比重下降</a:t>
            </a:r>
            <a:r>
              <a:rPr lang="en-US" altLang="zh-CN" sz="2000" b="0" i="0" dirty="0">
                <a:solidFill>
                  <a:srgbClr val="000000"/>
                </a:solidFill>
                <a:latin typeface="微软雅黑" pitchFamily="34" charset="0"/>
                <a:ea typeface="微软雅黑" pitchFamily="34" charset="-122"/>
                <a:cs typeface="微软雅黑" pitchFamily="34" charset="-120"/>
              </a:rPr>
              <a:t>，B正确。由图可知，我国2050年的能源消费结构中</a:t>
            </a:r>
            <a:r>
              <a:rPr lang="en-US" altLang="zh-CN" sz="2000" b="0" i="0">
                <a:solidFill>
                  <a:srgbClr val="000000"/>
                </a:solidFill>
                <a:latin typeface="微软雅黑" pitchFamily="34" charset="0"/>
                <a:ea typeface="微软雅黑" pitchFamily="34" charset="-122"/>
                <a:cs typeface="微软雅黑" pitchFamily="34" charset="-120"/>
              </a:rPr>
              <a:t>，煤炭占比并不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是最大的</a:t>
            </a:r>
            <a:r>
              <a:rPr lang="en-US" altLang="zh-CN" sz="2000" b="0" i="0" dirty="0">
                <a:solidFill>
                  <a:srgbClr val="000000"/>
                </a:solidFill>
                <a:latin typeface="微软雅黑" pitchFamily="34" charset="0"/>
                <a:ea typeface="微软雅黑" pitchFamily="34" charset="-122"/>
                <a:cs typeface="微软雅黑" pitchFamily="34" charset="-120"/>
              </a:rPr>
              <a:t>，C错误。2050年我国的能源消费结构中占比最大的是非化石能源，最小的是石油</a:t>
            </a:r>
            <a:r>
              <a:rPr lang="en-US" altLang="zh-CN" sz="2000" b="0" i="0">
                <a:solidFill>
                  <a:srgbClr val="000000"/>
                </a:solidFill>
                <a:latin typeface="微软雅黑" pitchFamily="34" charset="0"/>
                <a:ea typeface="微软雅黑" pitchFamily="34" charset="-122"/>
                <a:cs typeface="微软雅黑" pitchFamily="34" charset="-120"/>
              </a:rPr>
              <a:t>，占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比差距较大</a:t>
            </a:r>
            <a:r>
              <a:rPr lang="en-US" altLang="zh-CN" sz="2000" b="0" i="0" dirty="0">
                <a:solidFill>
                  <a:srgbClr val="000000"/>
                </a:solidFill>
                <a:latin typeface="微软雅黑" pitchFamily="34" charset="0"/>
                <a:ea typeface="微软雅黑" pitchFamily="34" charset="-122"/>
                <a:cs typeface="微软雅黑" pitchFamily="34" charset="-120"/>
              </a:rPr>
              <a:t>，并不均衡，D错误。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pic>
        <p:nvPicPr>
          <p:cNvPr id="2" name="QM_5_BD.83_1#c5cb52ad0?htil=4&amp;pid=d26582770&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11915" y="1026864"/>
            <a:ext cx="3630168"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83_2#c5cb52ad0?htil=4&amp;pid=d26582770&amp;color=0,0,0&amp;vtp=1&amp;bt=1&amp;bbb=1&amp;hb=1&amp;hs=1"/>
          <p:cNvSpPr/>
          <p:nvPr/>
        </p:nvSpPr>
        <p:spPr>
          <a:xfrm>
            <a:off x="722376" y="972000"/>
            <a:ext cx="6986016"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[山东济宁2024高二月考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中国是世界上最大的能源消费国和石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油进口国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保障能源供应安全是关乎国家经济发展和国家安全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的重大战略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长期以来形成的能源消费结构与快速增长的用能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需求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导致中国长期依赖海外油气进口</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国际能源署和某大型</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石油公司预测</a:t>
            </a:r>
            <a:r>
              <a:rPr lang="en-US" altLang="zh-CN" sz="2000" b="0" i="0" dirty="0">
                <a:solidFill>
                  <a:srgbClr val="000000"/>
                </a:solidFill>
                <a:latin typeface="Times New Roman" pitchFamily="34" charset="0"/>
                <a:ea typeface="KaiTi" pitchFamily="34" charset="-122"/>
                <a:cs typeface="Times New Roman" pitchFamily="34" charset="-120"/>
              </a:rPr>
              <a:t>，2030</a:t>
            </a:r>
            <a:r>
              <a:rPr lang="en-US" altLang="zh-CN" sz="2000" b="0" i="0" dirty="0">
                <a:solidFill>
                  <a:srgbClr val="000000"/>
                </a:solidFill>
                <a:latin typeface="微软雅黑" pitchFamily="34" charset="0"/>
                <a:ea typeface="楷体" pitchFamily="34" charset="-122"/>
                <a:cs typeface="微软雅黑" pitchFamily="34" charset="-120"/>
              </a:rPr>
              <a:t>年中国石油海外依存度或将高达</a:t>
            </a:r>
            <a:r>
              <a:rPr lang="en-US" altLang="zh-CN" sz="2000" b="0" i="0" dirty="0">
                <a:solidFill>
                  <a:srgbClr val="000000"/>
                </a:solidFill>
                <a:latin typeface="Times New Roman" pitchFamily="34" charset="0"/>
                <a:ea typeface="KaiTi" pitchFamily="34" charset="-122"/>
                <a:cs typeface="Times New Roman" pitchFamily="34" charset="-120"/>
              </a:rPr>
              <a:t>80</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天</a:t>
            </a:r>
            <a:endParaRPr lang="en-US" altLang="zh-CN" sz="2000" dirty="0"/>
          </a:p>
        </p:txBody>
      </p:sp>
      <p:sp>
        <p:nvSpPr>
          <p:cNvPr id="4" name="QC_6_BD.84_1#8155d989a?pid=c5cb52ad0&amp;color=0,0,0&amp;vtp=1&amp;bbb=1"/>
          <p:cNvSpPr/>
          <p:nvPr/>
        </p:nvSpPr>
        <p:spPr>
          <a:xfrm>
            <a:off x="722376" y="413620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中国石油产消差额发生转折的时段是(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85_1#8155d989a.bracket?pid=c5cb52ad0&amp;color=0,0,0&amp;vpa=25&amp;vtp=1"/>
          <p:cNvSpPr/>
          <p:nvPr/>
        </p:nvSpPr>
        <p:spPr>
          <a:xfrm>
            <a:off x="5197539" y="413620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84_2#8155d989a.choices?pid=c5cb52ad0&amp;color=0,0,0&amp;vtp=1&amp;bbb=1"/>
          <p:cNvSpPr/>
          <p:nvPr/>
        </p:nvSpPr>
        <p:spPr>
          <a:xfrm>
            <a:off x="722376" y="4593406"/>
            <a:ext cx="10753344" cy="405003"/>
          </a:xfrm>
          <a:prstGeom prst="rect">
            <a:avLst/>
          </a:prstGeom>
          <a:noFill/>
          <a:ln/>
        </p:spPr>
        <p:txBody>
          <a:bodyPr wrap="none" lIns="0" tIns="0" rIns="0" bIns="0" rtlCol="0" anchor="t"/>
          <a:lstStyle/>
          <a:p>
            <a:pPr latinLnBrk="1">
              <a:lnSpc>
                <a:spcPts val="3600"/>
              </a:lnSpc>
              <a:tabLst>
                <a:tab pos="2754679" algn="l"/>
                <a:tab pos="5483957" algn="l"/>
                <a:tab pos="821323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1973—1977年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1985—1989年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1993—1997年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.2013—2017年</a:t>
            </a:r>
            <a:endParaRPr lang="en-US" altLang="zh-CN" sz="2000" dirty="0"/>
          </a:p>
        </p:txBody>
      </p:sp>
      <p:sp>
        <p:nvSpPr>
          <p:cNvPr id="7" name="QM_5_BD.83_2#c5cb52ad0?htil=4&amp;pid=d26582770&amp;color=0,0,0&amp;vtp=1&amp;bt=1&amp;bbb=1&amp;hb=1&amp;hs=1">
            <a:extLst>
              <a:ext uri="{FF2B5EF4-FFF2-40B4-BE49-F238E27FC236}">
                <a16:creationId xmlns:a16="http://schemas.microsoft.com/office/drawing/2014/main" id="{72D825E5-EFFF-1C77-DC98-1E42B1CD0C03}"/>
              </a:ext>
            </a:extLst>
          </p:cNvPr>
          <p:cNvSpPr/>
          <p:nvPr/>
        </p:nvSpPr>
        <p:spPr>
          <a:xfrm>
            <a:off x="722376" y="3246443"/>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然气海外依存度或将高达</a:t>
            </a:r>
            <a:r>
              <a:rPr lang="en-US" altLang="zh-CN" sz="2000" b="0" i="0" dirty="0">
                <a:solidFill>
                  <a:srgbClr val="000000"/>
                </a:solidFill>
                <a:latin typeface="Times New Roman" pitchFamily="34" charset="0"/>
                <a:ea typeface="KaiTi" pitchFamily="34" charset="-122"/>
                <a:cs typeface="Times New Roman" pitchFamily="34" charset="-120"/>
              </a:rPr>
              <a:t>50%。</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a:solidFill>
                  <a:srgbClr val="000000"/>
                </a:solidFill>
                <a:latin typeface="Times New Roman" pitchFamily="34" charset="0"/>
                <a:ea typeface="KaiTi" pitchFamily="34" charset="-122"/>
                <a:cs typeface="Times New Roman" pitchFamily="34" charset="-120"/>
              </a:rPr>
              <a:t>1965—2017</a:t>
            </a:r>
            <a:r>
              <a:rPr lang="en-US" altLang="zh-CN" sz="2000" b="0" i="0">
                <a:solidFill>
                  <a:srgbClr val="000000"/>
                </a:solidFill>
                <a:latin typeface="微软雅黑" pitchFamily="34" charset="0"/>
                <a:ea typeface="楷体" pitchFamily="34" charset="-122"/>
                <a:cs typeface="微软雅黑" pitchFamily="34" charset="-120"/>
              </a:rPr>
              <a:t>年中国石油产消差额与海外依存度演变</a:t>
            </a:r>
            <a:r>
              <a:rPr lang="en-US" altLang="zh-CN" sz="2000" b="0" i="0">
                <a:solidFill>
                  <a:srgbClr val="000000"/>
                </a:solidFill>
                <a:latin typeface="Times New Roman" pitchFamily="34" charset="0"/>
                <a:ea typeface="KaiTi" pitchFamily="34" charset="-122"/>
                <a:cs typeface="Times New Roman" pitchFamily="34" charset="-120"/>
              </a:rPr>
              <a:t>。据</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6_AS.86_1#8155d989a?vop=1&amp;pid=c5cb52ad0&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本题考查读图分析能力。由图可知，1993—1997年</a:t>
            </a:r>
            <a:r>
              <a:rPr lang="en-US" altLang="zh-CN" sz="2000" b="0" i="0">
                <a:solidFill>
                  <a:srgbClr val="000000"/>
                </a:solidFill>
                <a:latin typeface="微软雅黑" pitchFamily="34" charset="0"/>
                <a:ea typeface="微软雅黑" pitchFamily="34" charset="-122"/>
                <a:cs typeface="微软雅黑" pitchFamily="34" charset="-120"/>
              </a:rPr>
              <a:t>，中国石油产消差额由之前的负值转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为正值</a:t>
            </a:r>
            <a:r>
              <a:rPr lang="en-US" altLang="zh-CN" sz="2000" b="0" i="0" dirty="0">
                <a:solidFill>
                  <a:srgbClr val="000000"/>
                </a:solidFill>
                <a:latin typeface="微软雅黑" pitchFamily="34" charset="0"/>
                <a:ea typeface="微软雅黑" pitchFamily="34" charset="-122"/>
                <a:cs typeface="微软雅黑" pitchFamily="34" charset="-120"/>
              </a:rPr>
              <a:t>，我国石油由产大于消变为产小于消，石油产消差额发生转折。故C正确，A、B、D错误。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6_BD.87_1#af4a31b9b?pid=c5cb52ad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中国长期以来形成的能源消费结构是(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8_1#af4a31b9b.bracket?pid=c5cb52ad0&amp;color=0,0,0&amp;vpa=26&amp;vtp=1"/>
          <p:cNvSpPr/>
          <p:nvPr/>
        </p:nvSpPr>
        <p:spPr>
          <a:xfrm>
            <a:off x="519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87_2#af4a31b9b.choices?pid=c5cb52ad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699857" algn="l"/>
              </a:tabLst>
            </a:pPr>
            <a:r>
              <a:rPr lang="en-US" altLang="zh-CN" sz="2000" b="0" i="0" dirty="0">
                <a:solidFill>
                  <a:srgbClr val="000000"/>
                </a:solidFill>
                <a:latin typeface="微软雅黑" pitchFamily="34" charset="0"/>
                <a:ea typeface="微软雅黑" pitchFamily="34" charset="-122"/>
                <a:cs typeface="微软雅黑" pitchFamily="34" charset="-120"/>
              </a:rPr>
              <a:t>A.多煤、少油</a:t>
            </a:r>
            <a:r>
              <a:rPr lang="en-US" altLang="zh-CN" sz="2000" b="0" i="0">
                <a:solidFill>
                  <a:srgbClr val="000000"/>
                </a:solidFill>
                <a:latin typeface="微软雅黑" pitchFamily="34" charset="0"/>
                <a:ea typeface="微软雅黑" pitchFamily="34" charset="-122"/>
                <a:cs typeface="微软雅黑" pitchFamily="34" charset="-120"/>
              </a:rPr>
              <a:t>、缺气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.多新能源、少常规能源</a:t>
            </a:r>
            <a:endParaRPr lang="en-US" altLang="zh-CN" sz="2000" dirty="0"/>
          </a:p>
          <a:p>
            <a:pPr latinLnBrk="1">
              <a:lnSpc>
                <a:spcPts val="3400"/>
              </a:lnSpc>
              <a:tabLst>
                <a:tab pos="56998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.多可再生能源</a:t>
            </a:r>
            <a:r>
              <a:rPr lang="en-US" altLang="zh-CN" sz="2000" b="0" i="0">
                <a:solidFill>
                  <a:srgbClr val="000000"/>
                </a:solidFill>
                <a:latin typeface="微软雅黑" pitchFamily="34" charset="0"/>
                <a:ea typeface="微软雅黑" pitchFamily="34" charset="-122"/>
                <a:cs typeface="微软雅黑" pitchFamily="34" charset="-120"/>
              </a:rPr>
              <a:t>、少非可再生能源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.多油气、少煤炭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6_AS.89_1#af4a31b9b?vop=1&amp;pid=c5cb52ad0&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本题考查我国能源消费结构特点</a:t>
            </a:r>
            <a:r>
              <a:rPr lang="en-US" altLang="zh-CN" sz="2000" b="0" i="0">
                <a:solidFill>
                  <a:srgbClr val="000000"/>
                </a:solidFill>
                <a:latin typeface="微软雅黑" pitchFamily="34" charset="0"/>
                <a:ea typeface="微软雅黑" pitchFamily="34" charset="-122"/>
                <a:cs typeface="微软雅黑" pitchFamily="34" charset="-120"/>
              </a:rPr>
              <a:t>。我国的能源消费结构受我国能源资源储藏量和开采量的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，我国煤炭资源丰富，开采量大，油气储量不足，且开采量少，所以长期以来形成多煤</a:t>
            </a:r>
            <a:r>
              <a:rPr lang="en-US" altLang="zh-CN" sz="2000" b="0" i="0">
                <a:solidFill>
                  <a:srgbClr val="000000"/>
                </a:solidFill>
                <a:latin typeface="微软雅黑" pitchFamily="34" charset="0"/>
                <a:ea typeface="微软雅黑" pitchFamily="34" charset="-122"/>
                <a:cs typeface="微软雅黑" pitchFamily="34" charset="-120"/>
              </a:rPr>
              <a:t>、少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油</a:t>
            </a:r>
            <a:r>
              <a:rPr lang="en-US" altLang="zh-CN" sz="2000" b="0" i="0" dirty="0">
                <a:solidFill>
                  <a:srgbClr val="000000"/>
                </a:solidFill>
                <a:latin typeface="微软雅黑" pitchFamily="34" charset="0"/>
                <a:ea typeface="微软雅黑" pitchFamily="34" charset="-122"/>
                <a:cs typeface="微软雅黑" pitchFamily="34" charset="-120"/>
              </a:rPr>
              <a:t>、缺气的能源消费结构，A正确，D错误；煤炭属于常规能源和非可再生能源，故B、C错误。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6_BD.90_1#2c102df1f?pid=c5cb52ad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中国石油海外依存度过高存在的风险主要表现为(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1_1#2c102df1f.bracket?pid=c5cb52ad0&amp;color=0,0,0&amp;vpa=27&amp;vtp=1"/>
          <p:cNvSpPr/>
          <p:nvPr/>
        </p:nvSpPr>
        <p:spPr>
          <a:xfrm>
            <a:off x="646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90_2#2c102df1f?pid=c5cb52ad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699857" algn="l"/>
              </a:tabLst>
            </a:pPr>
            <a:r>
              <a:rPr lang="en-US" altLang="zh-CN" sz="2000" b="0" i="0">
                <a:solidFill>
                  <a:srgbClr val="000000"/>
                </a:solidFill>
                <a:latin typeface="微软雅黑" pitchFamily="34" charset="0"/>
                <a:ea typeface="微软雅黑" pitchFamily="34" charset="-122"/>
                <a:cs typeface="微软雅黑" pitchFamily="34" charset="-120"/>
              </a:rPr>
              <a:t>①石油供给源地地缘政治变化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②海上石油运输通道的安全性</a:t>
            </a:r>
            <a:endParaRPr lang="en-US" altLang="zh-CN" sz="2000" dirty="0"/>
          </a:p>
          <a:p>
            <a:pPr latinLnBrk="1">
              <a:lnSpc>
                <a:spcPts val="3400"/>
              </a:lnSpc>
              <a:tabLst>
                <a:tab pos="5699857" algn="l"/>
              </a:tabLst>
            </a:pPr>
            <a:r>
              <a:rPr lang="en-US" altLang="zh-CN" sz="2000" b="0" i="0">
                <a:solidFill>
                  <a:srgbClr val="000000"/>
                </a:solidFill>
                <a:latin typeface="微软雅黑" pitchFamily="34" charset="0"/>
                <a:ea typeface="微软雅黑" pitchFamily="34" charset="-122"/>
                <a:cs typeface="微软雅黑" pitchFamily="34" charset="-120"/>
              </a:rPr>
              <a:t>③石油净进口国的不断增加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④石油输出组织的不断增加</a:t>
            </a:r>
            <a:endParaRPr lang="en-US" altLang="zh-CN" sz="2000" dirty="0"/>
          </a:p>
        </p:txBody>
      </p:sp>
      <p:sp>
        <p:nvSpPr>
          <p:cNvPr id="5" name="QC_6_BD.90_3#2c102df1f.choices?pid=c5cb52ad0&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6_AS.92_1#2c102df1f?vop=1&amp;pid=c5cb52ad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本题考查我国石油对外依存度过高存在的风险的表现</a:t>
            </a:r>
            <a:r>
              <a:rPr lang="en-US" altLang="zh-CN" sz="2000" b="0" i="0">
                <a:solidFill>
                  <a:srgbClr val="000000"/>
                </a:solidFill>
                <a:latin typeface="微软雅黑" pitchFamily="34" charset="0"/>
                <a:ea typeface="微软雅黑" pitchFamily="34" charset="-122"/>
                <a:cs typeface="微软雅黑" pitchFamily="34" charset="-120"/>
              </a:rPr>
              <a:t>。我国石油海外依存度过高存在的风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险主要表现为石油供给源地地缘政治变化导致石油供给的中断，或我国在石油供给源地投资开发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的项目被停止</a:t>
            </a:r>
            <a:r>
              <a:rPr lang="en-US" altLang="zh-CN" sz="2000" b="0" i="0" dirty="0">
                <a:solidFill>
                  <a:srgbClr val="000000"/>
                </a:solidFill>
                <a:latin typeface="微软雅黑" pitchFamily="34" charset="0"/>
                <a:ea typeface="微软雅黑" pitchFamily="34" charset="-122"/>
                <a:cs typeface="微软雅黑" pitchFamily="34" charset="-120"/>
              </a:rPr>
              <a:t>，另外海上石油运输通道也受地缘政治的影响</a:t>
            </a:r>
            <a:r>
              <a:rPr lang="en-US" altLang="zh-CN" sz="2000" b="0" i="0">
                <a:solidFill>
                  <a:srgbClr val="000000"/>
                </a:solidFill>
                <a:latin typeface="微软雅黑" pitchFamily="34" charset="0"/>
                <a:ea typeface="微软雅黑" pitchFamily="34" charset="-122"/>
                <a:cs typeface="微软雅黑" pitchFamily="34" charset="-120"/>
              </a:rPr>
              <a:t>，对我国石油运输船舶通过采取限制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性政策</a:t>
            </a:r>
            <a:r>
              <a:rPr lang="en-US" altLang="zh-CN" sz="2000" b="0" i="0" dirty="0">
                <a:solidFill>
                  <a:srgbClr val="000000"/>
                </a:solidFill>
                <a:latin typeface="微软雅黑" pitchFamily="34" charset="0"/>
                <a:ea typeface="微软雅黑" pitchFamily="34" charset="-122"/>
                <a:cs typeface="微软雅黑" pitchFamily="34" charset="-120"/>
              </a:rPr>
              <a:t>，对我国的石油安全也构成风险，①②正确</a:t>
            </a:r>
            <a:r>
              <a:rPr lang="en-US" altLang="zh-CN" sz="2000" b="0" i="0">
                <a:solidFill>
                  <a:srgbClr val="000000"/>
                </a:solidFill>
                <a:latin typeface="微软雅黑" pitchFamily="34" charset="0"/>
                <a:ea typeface="微软雅黑" pitchFamily="34" charset="-122"/>
                <a:cs typeface="微软雅黑" pitchFamily="34" charset="-120"/>
              </a:rPr>
              <a:t>；石油净进口国增加和石油输出组织的不断增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加可能会影响全球石油价格</a:t>
            </a:r>
            <a:r>
              <a:rPr lang="en-US" altLang="zh-CN" sz="2000" b="0" i="0" dirty="0">
                <a:solidFill>
                  <a:srgbClr val="000000"/>
                </a:solidFill>
                <a:latin typeface="微软雅黑" pitchFamily="34" charset="0"/>
                <a:ea typeface="微软雅黑" pitchFamily="34" charset="-122"/>
                <a:cs typeface="微软雅黑" pitchFamily="34" charset="-120"/>
              </a:rPr>
              <a:t>，但不是我国石油海外依存度过高存在风险的表现，③④错误。</a:t>
            </a:r>
            <a:r>
              <a:rPr lang="en-US" altLang="zh-CN" sz="2000" b="0" i="0">
                <a:solidFill>
                  <a:srgbClr val="000000"/>
                </a:solidFill>
                <a:latin typeface="微软雅黑" pitchFamily="34" charset="0"/>
                <a:ea typeface="微软雅黑" pitchFamily="34" charset="-122"/>
                <a:cs typeface="微软雅黑" pitchFamily="34" charset="-120"/>
              </a:rPr>
              <a:t>综上，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6_AS.92_2#2c102df1f?vop=1&amp;pid=c5cb52ad0&amp;color=0,0,0&amp;mp=1&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【方法总结】分析我国石油对外依存度过高造成的安全风险往往从以下几个方面考虑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1）我国是进口石油的国家。若原油进口来源过于单一，风险较高</a:t>
            </a:r>
            <a:r>
              <a:rPr lang="en-US" altLang="zh-CN" sz="2000" b="0" i="0">
                <a:solidFill>
                  <a:srgbClr val="000000"/>
                </a:solidFill>
                <a:latin typeface="微软雅黑" pitchFamily="34" charset="0"/>
                <a:ea typeface="微软雅黑" pitchFamily="34" charset="-122"/>
                <a:cs typeface="微软雅黑" pitchFamily="34" charset="-120"/>
              </a:rPr>
              <a:t>，进口国社会动荡也会增加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2）石油供给对国际石油市场依赖度。若国际石油市场价格垄断会导致我国进口成本增加。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3）石油的长距离运输。比如海上运输距离长，风险较大；运输通道不畅也会增加风险。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C_4#730e0f08e.fixed?pid=2d0cff813&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730e0f08e.fixed?pid=2d0cff81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第二节综合训练</a:t>
            </a:r>
            <a:endParaRPr lang="en-US" altLang="zh-CN" sz="4400" dirty="0"/>
          </a:p>
        </p:txBody>
      </p:sp>
      <p:pic>
        <p:nvPicPr>
          <p:cNvPr id="4" name="C_4#730e0f08e.fixed?pid=2d0cff81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730e0f08e.fixed?pid=2d0cff813&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P_5_BD#83d306cb2?pid=730e0f08e&amp;color=0,0,0&amp;vtp=1&amp;bt=1&amp;bbb=1"/>
          <p:cNvSpPr/>
          <p:nvPr/>
        </p:nvSpPr>
        <p:spPr>
          <a:xfrm>
            <a:off x="722376" y="969264"/>
            <a:ext cx="10753344" cy="812800"/>
          </a:xfrm>
          <a:prstGeom prst="rect">
            <a:avLst/>
          </a:prstGeom>
          <a:noFill/>
          <a:ln/>
        </p:spPr>
        <p:txBody>
          <a:bodyPr wrap="none" lIns="0" tIns="0" rIns="0" bIns="0" rtlCol="0" anchor="t"/>
          <a:lstStyle/>
          <a:p>
            <a:pPr algn="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建议用时：35分钟</a:t>
            </a:r>
            <a:endParaRPr lang="en-US" altLang="zh-CN" sz="2000" dirty="0"/>
          </a:p>
        </p:txBody>
      </p:sp>
      <p:sp>
        <p:nvSpPr>
          <p:cNvPr id="3" name="QM_5_BD.93_1#e82174969?pid=730e0f08e&amp;color=0,0,0&amp;vtp=1&amp;bbb=1&amp;hb=1"/>
          <p:cNvSpPr/>
          <p:nvPr/>
        </p:nvSpPr>
        <p:spPr>
          <a:xfrm>
            <a:off x="722376" y="1423416"/>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[广东河源2025高二月考]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下图为中国的大庆油田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俄罗斯的罗马什金油田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俄罗斯的杜玛兹油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田和土库曼斯坦的古姆达格油田采油速度与最大采油速度之间的比值随投产时间的变化曲线图</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比值为</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即达到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巅峰时刻</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4" name="QM_5_BD.93_2#e82174969?pid=730e0f08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61688" y="2854325"/>
            <a:ext cx="3474720"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6_BD.94_1#25b667996?pid=e8217496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图示曲线反映了(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5_1#25b667996.bracket?pid=e82174969&amp;color=0,0,0&amp;vpa=28&amp;vtp=1"/>
          <p:cNvSpPr/>
          <p:nvPr/>
        </p:nvSpPr>
        <p:spPr>
          <a:xfrm>
            <a:off x="291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94_2#25b667996.choices?pid=e8217496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.杜玛兹油田的开采率最高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.大庆油田稳产、高产时间最长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C.罗马什金油田储油量最大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.古姆达格油田开采时间最晚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BD.5_1#526aac5fb?pid=2a659296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我国成为世界第一炼油大国的根本原因是(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_1#526aac5fb.bracket?pid=2a659296b&amp;color=0,0,0&amp;vpa=2&amp;vtp=1"/>
          <p:cNvSpPr/>
          <p:nvPr/>
        </p:nvSpPr>
        <p:spPr>
          <a:xfrm>
            <a:off x="570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5_2#526aac5fb.choices?pid=2a659296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A.经济发展速度快</a:t>
            </a:r>
            <a:r>
              <a:rPr lang="en-US" altLang="zh-CN" sz="2000" b="0" i="0">
                <a:solidFill>
                  <a:srgbClr val="000000"/>
                </a:solidFill>
                <a:latin typeface="微软雅黑" pitchFamily="34" charset="0"/>
                <a:ea typeface="微软雅黑" pitchFamily="34" charset="-122"/>
                <a:cs typeface="微软雅黑" pitchFamily="34" charset="-120"/>
              </a:rPr>
              <a:t>，石油需求量增大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.炼油技术先进，原油利用率高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.炼油企业增多</a:t>
            </a:r>
            <a:r>
              <a:rPr lang="en-US" altLang="zh-CN" sz="2000" b="0" i="0">
                <a:solidFill>
                  <a:srgbClr val="000000"/>
                </a:solidFill>
                <a:latin typeface="微软雅黑" pitchFamily="34" charset="0"/>
                <a:ea typeface="微软雅黑" pitchFamily="34" charset="-122"/>
                <a:cs typeface="微软雅黑" pitchFamily="34" charset="-120"/>
              </a:rPr>
              <a:t>，生产规模扩大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.国内原油产量上升，进口减少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6_AS.96_1#25b667996?vop=1&amp;pid=e8217496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本题考查读图分析能力。根据图中所示曲线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，古姆达格油田仅投产</a:t>
            </a:r>
            <a:r>
              <a:rPr lang="en-US" altLang="zh-CN" sz="2000" b="0" i="0">
                <a:solidFill>
                  <a:srgbClr val="000000"/>
                </a:solidFill>
                <a:latin typeface="微软雅黑" pitchFamily="34" charset="0"/>
                <a:ea typeface="微软雅黑" pitchFamily="34" charset="-122"/>
                <a:cs typeface="微软雅黑" pitchFamily="34" charset="-120"/>
              </a:rPr>
              <a:t>10年左右就达到最大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采油速度</a:t>
            </a:r>
            <a:r>
              <a:rPr lang="en-US" altLang="zh-CN" sz="2000" b="0" i="0" dirty="0">
                <a:solidFill>
                  <a:srgbClr val="000000"/>
                </a:solidFill>
                <a:latin typeface="微软雅黑" pitchFamily="34" charset="0"/>
                <a:ea typeface="微软雅黑" pitchFamily="34" charset="-122"/>
                <a:cs typeface="微软雅黑" pitchFamily="34" charset="-120"/>
              </a:rPr>
              <a:t>，达到“巅峰时刻”最早，无法看出开采时间早晚，D错误。图中大庆油田维持</a:t>
            </a:r>
            <a:r>
              <a:rPr lang="en-US" altLang="zh-CN" sz="2000" b="0" i="0">
                <a:solidFill>
                  <a:srgbClr val="000000"/>
                </a:solidFill>
                <a:latin typeface="微软雅黑" pitchFamily="34" charset="0"/>
                <a:ea typeface="微软雅黑" pitchFamily="34" charset="-122"/>
                <a:cs typeface="微软雅黑" pitchFamily="34" charset="-120"/>
              </a:rPr>
              <a:t>“巅峰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时刻</a:t>
            </a:r>
            <a:r>
              <a:rPr lang="en-US" altLang="zh-CN" sz="2000" b="0" i="0" dirty="0">
                <a:solidFill>
                  <a:srgbClr val="000000"/>
                </a:solidFill>
                <a:latin typeface="微软雅黑" pitchFamily="34" charset="0"/>
                <a:ea typeface="微软雅黑" pitchFamily="34" charset="-122"/>
                <a:cs typeface="微软雅黑" pitchFamily="34" charset="-120"/>
              </a:rPr>
              <a:t>”的时间最长，即稳产、高产时间最长，B正确</a:t>
            </a:r>
            <a:r>
              <a:rPr lang="en-US" altLang="zh-CN" sz="2000" b="0" i="0">
                <a:solidFill>
                  <a:srgbClr val="000000"/>
                </a:solidFill>
                <a:latin typeface="微软雅黑" pitchFamily="34" charset="0"/>
                <a:ea typeface="微软雅黑" pitchFamily="34" charset="-122"/>
                <a:cs typeface="微软雅黑" pitchFamily="34" charset="-120"/>
              </a:rPr>
              <a:t>。图示曲线表示采油速度与最大采油速度之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间的比值随投产时间的变化</a:t>
            </a:r>
            <a:r>
              <a:rPr lang="en-US" altLang="zh-CN" sz="2000" b="0" i="0" dirty="0">
                <a:solidFill>
                  <a:srgbClr val="000000"/>
                </a:solidFill>
                <a:latin typeface="微软雅黑" pitchFamily="34" charset="0"/>
                <a:ea typeface="微软雅黑" pitchFamily="34" charset="-122"/>
                <a:cs typeface="微软雅黑" pitchFamily="34" charset="-120"/>
              </a:rPr>
              <a:t>，不表示油田的储油量，C错误。</a:t>
            </a:r>
            <a:r>
              <a:rPr lang="en-US" altLang="zh-CN" sz="2000" b="0" i="0">
                <a:solidFill>
                  <a:srgbClr val="000000"/>
                </a:solidFill>
                <a:latin typeface="微软雅黑" pitchFamily="34" charset="0"/>
                <a:ea typeface="微软雅黑" pitchFamily="34" charset="-122"/>
                <a:cs typeface="微软雅黑" pitchFamily="34" charset="-120"/>
              </a:rPr>
              <a:t>曲线不能表示油田的开采率高低，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C_6_BD.97_1#2a1868337?pid=e8217496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2.有关石油资源利用与保护的说法，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8_1#2a1868337.bracket?pid=e82174969&amp;color=0,0,0&amp;vpa=29&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97_2#2a1868337.choices?pid=e82174969&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A.目前世界上利用的石油资源主要来自中亚地区的油田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.近年来中国石油产量平稳增加，生产量大于消费量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.应对石油危机的主要措施是扩大开采量，降低油价</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.中国石油利用效率远低于发达国家，节油潜力很大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6_AS.99_1#2a1868337?vop=1&amp;pid=e8217496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本题考查我国石油资源利用现状。</a:t>
            </a:r>
            <a:r>
              <a:rPr lang="en-US" altLang="zh-CN" sz="2000" b="0" i="0">
                <a:solidFill>
                  <a:srgbClr val="000000"/>
                </a:solidFill>
                <a:latin typeface="微软雅黑" pitchFamily="34" charset="0"/>
                <a:ea typeface="微软雅黑" pitchFamily="34" charset="-122"/>
                <a:cs typeface="微软雅黑" pitchFamily="34" charset="-120"/>
              </a:rPr>
              <a:t>目前世界上利用的石油资源主要来自西亚地区的油田，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错误。近年来中国石油产量保持平稳增加的态势，但生产量小于消费量，B错误</a:t>
            </a:r>
            <a:r>
              <a:rPr lang="en-US" altLang="zh-CN" sz="2000" b="0" i="0">
                <a:solidFill>
                  <a:srgbClr val="000000"/>
                </a:solidFill>
                <a:latin typeface="微软雅黑" pitchFamily="34" charset="0"/>
                <a:ea typeface="微软雅黑" pitchFamily="34" charset="-122"/>
                <a:cs typeface="微软雅黑" pitchFamily="34" charset="-120"/>
              </a:rPr>
              <a:t>。应对石油危机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的主要措施是开发新的替代能源</a:t>
            </a:r>
            <a:r>
              <a:rPr lang="en-US" altLang="zh-CN" sz="2000" b="0" i="0" dirty="0">
                <a:solidFill>
                  <a:srgbClr val="000000"/>
                </a:solidFill>
                <a:latin typeface="微软雅黑" pitchFamily="34" charset="0"/>
                <a:ea typeface="微软雅黑" pitchFamily="34" charset="-122"/>
                <a:cs typeface="微软雅黑" pitchFamily="34" charset="-120"/>
              </a:rPr>
              <a:t>，降低石油价格不能解决石油危机，C错误</a:t>
            </a:r>
            <a:r>
              <a:rPr lang="en-US" altLang="zh-CN" sz="2000" b="0" i="0">
                <a:solidFill>
                  <a:srgbClr val="000000"/>
                </a:solidFill>
                <a:latin typeface="微软雅黑" pitchFamily="34" charset="0"/>
                <a:ea typeface="微软雅黑" pitchFamily="34" charset="-122"/>
                <a:cs typeface="微软雅黑" pitchFamily="34" charset="-120"/>
              </a:rPr>
              <a:t>。中国技术水平较发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达国家低</a:t>
            </a:r>
            <a:r>
              <a:rPr lang="en-US" altLang="zh-CN" sz="2000" b="0" i="0" dirty="0">
                <a:solidFill>
                  <a:srgbClr val="000000"/>
                </a:solidFill>
                <a:latin typeface="微软雅黑" pitchFamily="34" charset="0"/>
                <a:ea typeface="微软雅黑" pitchFamily="34" charset="-122"/>
                <a:cs typeface="微软雅黑" pitchFamily="34" charset="-120"/>
              </a:rPr>
              <a:t>，石油利用的效率远低于发达国家，节油潜力很大，D正确。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M_5_BD.100_1#10caf9ea5?pid=730e0f08e&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[云南楚雄2025高二期末]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保障能源资源安全对社会经济发展和国家安全具有重要意义</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源消费结构中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煤炭占比最高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清洁能源比重不断上升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下图为我国能源消费结构统计</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00_2#10caf9ea5?pid=730e0f08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28032" y="2406846"/>
            <a:ext cx="2532888" cy="1143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101_1#6053b429d?pid=10caf9ea5&amp;color=0,0,0&amp;vtp=1&amp;bt=1&amp;bbb=1">
            <a:extLst>
              <a:ext uri="{FF2B5EF4-FFF2-40B4-BE49-F238E27FC236}">
                <a16:creationId xmlns:a16="http://schemas.microsoft.com/office/drawing/2014/main" id="{25BAB6B6-479C-661B-DD83-DE6360A1DC17}"/>
              </a:ext>
            </a:extLst>
          </p:cNvPr>
          <p:cNvSpPr/>
          <p:nvPr/>
        </p:nvSpPr>
        <p:spPr>
          <a:xfrm>
            <a:off x="722376" y="36768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我国能源消费结构以煤炭为主的不利影响是(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2_1#6053b429d.bracket?pid=10caf9ea5&amp;color=0,0,0&amp;vpa=30&amp;vtp=1">
            <a:extLst>
              <a:ext uri="{FF2B5EF4-FFF2-40B4-BE49-F238E27FC236}">
                <a16:creationId xmlns:a16="http://schemas.microsoft.com/office/drawing/2014/main" id="{7474E26F-A270-1C4A-B30B-FCE94BE84294}"/>
              </a:ext>
            </a:extLst>
          </p:cNvPr>
          <p:cNvSpPr/>
          <p:nvPr/>
        </p:nvSpPr>
        <p:spPr>
          <a:xfrm>
            <a:off x="5959539" y="367684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101_2#6053b429d.choices?pid=10caf9ea5&amp;color=0,0,0&amp;vtp=1&amp;bbb=1">
            <a:extLst>
              <a:ext uri="{FF2B5EF4-FFF2-40B4-BE49-F238E27FC236}">
                <a16:creationId xmlns:a16="http://schemas.microsoft.com/office/drawing/2014/main" id="{1FCEF031-A9C1-1C94-DB4D-59950FCEFD34}"/>
              </a:ext>
            </a:extLst>
          </p:cNvPr>
          <p:cNvSpPr/>
          <p:nvPr/>
        </p:nvSpPr>
        <p:spPr>
          <a:xfrm>
            <a:off x="722376" y="41354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.煤炭在开采过程中安全隐患严重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.煤炭在利用过程中严重污染大气</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C.对煤炭运输技术要求高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.煤炭在开采过程中易诱发地震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6_AS.103_1#6053b429d?vop=1&amp;pid=10caf9ea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本题考查资源开发利用带来的问题。煤炭在开采过程中存在安全隐患，如矿井事故</a:t>
            </a:r>
            <a:r>
              <a:rPr lang="en-US" altLang="zh-CN" sz="2000" b="0" i="0">
                <a:solidFill>
                  <a:srgbClr val="000000"/>
                </a:solidFill>
                <a:latin typeface="微软雅黑" pitchFamily="34" charset="0"/>
                <a:ea typeface="微软雅黑" pitchFamily="34" charset="-122"/>
                <a:cs typeface="微软雅黑" pitchFamily="34" charset="-120"/>
              </a:rPr>
              <a:t>、污染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地下水等</a:t>
            </a:r>
            <a:r>
              <a:rPr lang="en-US" altLang="zh-CN" sz="2000" b="0" i="0" dirty="0">
                <a:solidFill>
                  <a:srgbClr val="000000"/>
                </a:solidFill>
                <a:latin typeface="微软雅黑" pitchFamily="34" charset="0"/>
                <a:ea typeface="微软雅黑" pitchFamily="34" charset="-122"/>
                <a:cs typeface="微软雅黑" pitchFamily="34" charset="-120"/>
              </a:rPr>
              <a:t>，但与能源消费结构无关，A错误；煤炭在燃烧过程中会释放大量的二氧化硫</a:t>
            </a:r>
            <a:r>
              <a:rPr lang="en-US" altLang="zh-CN" sz="2000" b="0" i="0">
                <a:solidFill>
                  <a:srgbClr val="000000"/>
                </a:solidFill>
                <a:latin typeface="微软雅黑" pitchFamily="34" charset="0"/>
                <a:ea typeface="微软雅黑" pitchFamily="34" charset="-122"/>
                <a:cs typeface="微软雅黑" pitchFamily="34" charset="-120"/>
              </a:rPr>
              <a:t>、氮氧化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物和颗粒物等大气污染物</a:t>
            </a:r>
            <a:r>
              <a:rPr lang="en-US" altLang="zh-CN" sz="2000" b="0" i="0" dirty="0">
                <a:solidFill>
                  <a:srgbClr val="000000"/>
                </a:solidFill>
                <a:latin typeface="微软雅黑" pitchFamily="34" charset="0"/>
                <a:ea typeface="微软雅黑" pitchFamily="34" charset="-122"/>
                <a:cs typeface="微软雅黑" pitchFamily="34" charset="-120"/>
              </a:rPr>
              <a:t>，影响空气质量和人体健康</a:t>
            </a:r>
            <a:r>
              <a:rPr lang="en-US" altLang="zh-CN" sz="2000" b="0" i="0">
                <a:solidFill>
                  <a:srgbClr val="000000"/>
                </a:solidFill>
                <a:latin typeface="微软雅黑" pitchFamily="34" charset="0"/>
                <a:ea typeface="微软雅黑" pitchFamily="34" charset="-122"/>
                <a:cs typeface="微软雅黑" pitchFamily="34" charset="-120"/>
              </a:rPr>
              <a:t>，这是我国能源消费结构以煤炭为主的不利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，B正确；对煤炭运输技术要求高并不是能源消费结构以煤炭为主的不利影响，C错误</a:t>
            </a:r>
            <a:r>
              <a:rPr lang="en-US" altLang="zh-CN" sz="2000" b="0" i="0">
                <a:solidFill>
                  <a:srgbClr val="000000"/>
                </a:solidFill>
                <a:latin typeface="微软雅黑" pitchFamily="34" charset="0"/>
                <a:ea typeface="微软雅黑" pitchFamily="34" charset="-122"/>
                <a:cs typeface="微软雅黑" pitchFamily="34" charset="-120"/>
              </a:rPr>
              <a:t>；煤炭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在开采过程中确实可能诱发地震</a:t>
            </a:r>
            <a:r>
              <a:rPr lang="en-US" altLang="zh-CN" sz="2000" b="0" i="0" dirty="0">
                <a:solidFill>
                  <a:srgbClr val="000000"/>
                </a:solidFill>
                <a:latin typeface="微软雅黑" pitchFamily="34" charset="0"/>
                <a:ea typeface="微软雅黑" pitchFamily="34" charset="-122"/>
                <a:cs typeface="微软雅黑" pitchFamily="34" charset="-120"/>
              </a:rPr>
              <a:t>，但这属于开采活动对地质环境的影响</a:t>
            </a:r>
            <a:r>
              <a:rPr lang="en-US" altLang="zh-CN" sz="2000" b="0" i="0">
                <a:solidFill>
                  <a:srgbClr val="000000"/>
                </a:solidFill>
                <a:latin typeface="微软雅黑" pitchFamily="34" charset="0"/>
                <a:ea typeface="微软雅黑" pitchFamily="34" charset="-122"/>
                <a:cs typeface="微软雅黑" pitchFamily="34" charset="-120"/>
              </a:rPr>
              <a:t>，而非能源消费结构以煤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炭为主的不利影响</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6_AS.103_2#6053b429d?vop=1&amp;pid=10caf9ea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【知识总结】煤炭开发利用中存在的问题</a:t>
            </a:r>
            <a:endParaRPr lang="en-US" altLang="zh-CN" sz="2000" dirty="0"/>
          </a:p>
        </p:txBody>
      </p:sp>
      <p:pic>
        <p:nvPicPr>
          <p:cNvPr id="3" name="QC_6_AS.103_3#6053b429d?vop=1&amp;pid=10caf9ea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33088" y="1513528"/>
            <a:ext cx="3931920" cy="29169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6_BD.104_1#a537a4782?pid=10caf9ea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大力发展清洁能源对我国能源安全的作用主要表现在(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5_1#a537a4782.bracket?pid=10caf9ea5&amp;color=0,0,0&amp;vpa=31&amp;vtp=1"/>
          <p:cNvSpPr/>
          <p:nvPr/>
        </p:nvSpPr>
        <p:spPr>
          <a:xfrm>
            <a:off x="697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04_2#a537a4782.choices?pid=10caf9ea5&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.保障能源供给量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B.能源不再依赖进口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C.提高石油附加值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.解决环境污染问题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6_AS.106_1#a537a4782?vop=1&amp;pid=10caf9ea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本题考查发展新能源对能源安全的作用。清洁能源如风能、太阳能、</a:t>
            </a:r>
            <a:r>
              <a:rPr lang="en-US" altLang="zh-CN" sz="2000" b="0" i="0">
                <a:solidFill>
                  <a:srgbClr val="000000"/>
                </a:solidFill>
                <a:latin typeface="微软雅黑" pitchFamily="34" charset="0"/>
                <a:ea typeface="微软雅黑" pitchFamily="34" charset="-122"/>
                <a:cs typeface="微软雅黑" pitchFamily="34" charset="-120"/>
              </a:rPr>
              <a:t>水能等是可再生能源，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长远来看</a:t>
            </a:r>
            <a:r>
              <a:rPr lang="en-US" altLang="zh-CN" sz="2000" b="0" i="0" dirty="0">
                <a:solidFill>
                  <a:srgbClr val="000000"/>
                </a:solidFill>
                <a:latin typeface="微软雅黑" pitchFamily="34" charset="0"/>
                <a:ea typeface="微软雅黑" pitchFamily="34" charset="-122"/>
                <a:cs typeface="微软雅黑" pitchFamily="34" charset="-120"/>
              </a:rPr>
              <a:t>，具有持续稳定的供应潜力。</a:t>
            </a:r>
            <a:r>
              <a:rPr lang="en-US" altLang="zh-CN" sz="2000" b="0" i="0">
                <a:solidFill>
                  <a:srgbClr val="000000"/>
                </a:solidFill>
                <a:latin typeface="微软雅黑" pitchFamily="34" charset="0"/>
                <a:ea typeface="微软雅黑" pitchFamily="34" charset="-122"/>
                <a:cs typeface="微软雅黑" pitchFamily="34" charset="-120"/>
              </a:rPr>
              <a:t>发展清洁能源可以在一定程度上减少对化石能源的依赖，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从而保障能源的供给量</a:t>
            </a:r>
            <a:r>
              <a:rPr lang="en-US" altLang="zh-CN" sz="2000" b="0" i="0" dirty="0">
                <a:solidFill>
                  <a:srgbClr val="000000"/>
                </a:solidFill>
                <a:latin typeface="微软雅黑" pitchFamily="34" charset="0"/>
                <a:ea typeface="微软雅黑" pitchFamily="34" charset="-122"/>
                <a:cs typeface="微软雅黑" pitchFamily="34" charset="-120"/>
              </a:rPr>
              <a:t>，A正确；虽然发展清洁能源可以减少对进口石油等能源的依赖</a:t>
            </a:r>
            <a:r>
              <a:rPr lang="en-US" altLang="zh-CN" sz="2000" b="0" i="0">
                <a:solidFill>
                  <a:srgbClr val="000000"/>
                </a:solidFill>
                <a:latin typeface="微软雅黑" pitchFamily="34" charset="0"/>
                <a:ea typeface="微软雅黑" pitchFamily="34" charset="-122"/>
                <a:cs typeface="微软雅黑" pitchFamily="34" charset="-120"/>
              </a:rPr>
              <a:t>，但不能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完全实现能源不依赖进口</a:t>
            </a:r>
            <a:r>
              <a:rPr lang="en-US" altLang="zh-CN" sz="2000" b="0" i="0" dirty="0">
                <a:solidFill>
                  <a:srgbClr val="000000"/>
                </a:solidFill>
                <a:latin typeface="微软雅黑" pitchFamily="34" charset="0"/>
                <a:ea typeface="微软雅黑" pitchFamily="34" charset="-122"/>
                <a:cs typeface="微软雅黑" pitchFamily="34" charset="-120"/>
              </a:rPr>
              <a:t>，B错误；清洁能源的发展与提高石油附加值之间没有直接的关联，</a:t>
            </a:r>
            <a:r>
              <a:rPr lang="en-US" altLang="zh-CN" sz="2000" b="0" i="0">
                <a:solidFill>
                  <a:srgbClr val="000000"/>
                </a:solidFill>
                <a:latin typeface="微软雅黑" pitchFamily="34" charset="0"/>
                <a:ea typeface="微软雅黑" pitchFamily="34" charset="-122"/>
                <a:cs typeface="微软雅黑" pitchFamily="34" charset="-120"/>
              </a:rPr>
              <a:t>C错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；发展清洁能源可缓解环境污染问题，但不能解决环境污染问题，D错误。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M_5_BD.107_1#f85c8bd26?pid=730e0f08e&amp;color=0,0,0&amp;vtp=1&amp;bt=1&amp;bbb=1&amp;hb=1"/>
          <p:cNvSpPr/>
          <p:nvPr/>
        </p:nvSpPr>
        <p:spPr>
          <a:xfrm>
            <a:off x="722376" y="972000"/>
            <a:ext cx="10753344" cy="8334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[陕西宝鸡2024一模]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建设大型清洁能源基地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有利于实现能源开发及储能一体化发展</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我国部分清洁能源基地分布示意图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r>
              <a:rPr lang="en-US" altLang="zh-CN" sz="100" b="0" i="0" kern="0" spc="-99900" dirty="0">
                <a:solidFill>
                  <a:srgbClr val="FFFFFF"/>
                </a:solidFill>
                <a:latin typeface="Times New Roman" pitchFamily="34" charset="0"/>
                <a:ea typeface="KaiTi" pitchFamily="34" charset="-122"/>
                <a:cs typeface="Times New Roman" pitchFamily="34" charset="-120"/>
              </a:rPr>
              <a:t>#1</a:t>
            </a:r>
            <a:endParaRPr lang="en-US" altLang="zh-CN" sz="2000" dirty="0"/>
          </a:p>
        </p:txBody>
      </p:sp>
      <p:pic>
        <p:nvPicPr>
          <p:cNvPr id="3" name="QM_5_BD.107_2#f85c8bd26?pid=730e0f08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78808" y="1933771"/>
            <a:ext cx="3840480"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108_1#ea5054185?pid=f85c8bd26&amp;color=0,0,0&amp;vtp=1&amp;bt=1&amp;bbb=1">
            <a:extLst>
              <a:ext uri="{FF2B5EF4-FFF2-40B4-BE49-F238E27FC236}">
                <a16:creationId xmlns:a16="http://schemas.microsoft.com/office/drawing/2014/main" id="{141B5D7C-210C-6616-4C9E-9ECBC28B8952}"/>
              </a:ext>
            </a:extLst>
          </p:cNvPr>
          <p:cNvSpPr/>
          <p:nvPr/>
        </p:nvSpPr>
        <p:spPr>
          <a:xfrm>
            <a:off x="722376" y="4207071"/>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西部地区建设大型清洁能源基地的优势是(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9_1#ea5054185.bracket?pid=f85c8bd26&amp;color=0,0,0&amp;vpa=32&amp;vtp=1">
            <a:extLst>
              <a:ext uri="{FF2B5EF4-FFF2-40B4-BE49-F238E27FC236}">
                <a16:creationId xmlns:a16="http://schemas.microsoft.com/office/drawing/2014/main" id="{02DD495D-310C-9FB7-7202-C1CD7673B9A2}"/>
              </a:ext>
            </a:extLst>
          </p:cNvPr>
          <p:cNvSpPr/>
          <p:nvPr/>
        </p:nvSpPr>
        <p:spPr>
          <a:xfrm>
            <a:off x="5705539" y="4207071"/>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108_2#ea5054185.choices?pid=f85c8bd26&amp;color=0,0,0&amp;vtp=1&amp;bbb=1">
            <a:extLst>
              <a:ext uri="{FF2B5EF4-FFF2-40B4-BE49-F238E27FC236}">
                <a16:creationId xmlns:a16="http://schemas.microsoft.com/office/drawing/2014/main" id="{01AADC0A-8F4F-A942-FDB3-77FA0C8D7BB2}"/>
              </a:ext>
            </a:extLst>
          </p:cNvPr>
          <p:cNvSpPr/>
          <p:nvPr/>
        </p:nvSpPr>
        <p:spPr>
          <a:xfrm>
            <a:off x="722376" y="467227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A.能源资源总量大</a:t>
            </a:r>
            <a:r>
              <a:rPr lang="en-US" altLang="zh-CN" sz="2000" b="0" i="0">
                <a:solidFill>
                  <a:srgbClr val="000000"/>
                </a:solidFill>
                <a:latin typeface="微软雅黑" pitchFamily="34" charset="0"/>
                <a:ea typeface="微软雅黑" pitchFamily="34" charset="-122"/>
                <a:cs typeface="微软雅黑" pitchFamily="34" charset="-120"/>
              </a:rPr>
              <a:t>，分布均衡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.能源种类多样，互补性强</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.电网配置能力强</a:t>
            </a:r>
            <a:r>
              <a:rPr lang="en-US" altLang="zh-CN" sz="2000" b="0" i="0">
                <a:solidFill>
                  <a:srgbClr val="000000"/>
                </a:solidFill>
                <a:latin typeface="微软雅黑" pitchFamily="34" charset="0"/>
                <a:ea typeface="微软雅黑" pitchFamily="34" charset="-122"/>
                <a:cs typeface="微软雅黑" pitchFamily="34" charset="-120"/>
              </a:rPr>
              <a:t>，便于输出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.戈壁荒滩广布，土地有限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C_6_AS.110_1#ea5054185?vop=1&amp;pid=f85c8bd2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本题考查新能源基地的区位条件。西部地区能源资源总量大，但分布不均衡，A错误</a:t>
            </a:r>
            <a:r>
              <a:rPr lang="en-US" altLang="zh-CN" sz="2000" b="0" i="0">
                <a:solidFill>
                  <a:srgbClr val="000000"/>
                </a:solidFill>
                <a:latin typeface="微软雅黑" pitchFamily="34" charset="0"/>
                <a:ea typeface="微软雅黑" pitchFamily="34" charset="-122"/>
                <a:cs typeface="微软雅黑" pitchFamily="34" charset="-120"/>
              </a:rPr>
              <a:t>；西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部地区建设大型清洁能源基地的优势是能源种类多样</a:t>
            </a:r>
            <a:r>
              <a:rPr lang="en-US" altLang="zh-CN" sz="2000" b="0" i="0" dirty="0">
                <a:solidFill>
                  <a:srgbClr val="000000"/>
                </a:solidFill>
                <a:latin typeface="微软雅黑" pitchFamily="34" charset="0"/>
                <a:ea typeface="微软雅黑" pitchFamily="34" charset="-122"/>
                <a:cs typeface="微软雅黑" pitchFamily="34" charset="-120"/>
              </a:rPr>
              <a:t>，互补性强，能够保障能源的充足</a:t>
            </a:r>
            <a:r>
              <a:rPr lang="en-US" altLang="zh-CN" sz="2000" b="0" i="0">
                <a:solidFill>
                  <a:srgbClr val="000000"/>
                </a:solidFill>
                <a:latin typeface="微软雅黑" pitchFamily="34" charset="0"/>
                <a:ea typeface="微软雅黑" pitchFamily="34" charset="-122"/>
                <a:cs typeface="微软雅黑" pitchFamily="34" charset="-120"/>
              </a:rPr>
              <a:t>、稳定供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给</a:t>
            </a:r>
            <a:r>
              <a:rPr lang="en-US" altLang="zh-CN" sz="2000" b="0" i="0" dirty="0">
                <a:solidFill>
                  <a:srgbClr val="000000"/>
                </a:solidFill>
                <a:latin typeface="微软雅黑" pitchFamily="34" charset="0"/>
                <a:ea typeface="微软雅黑" pitchFamily="34" charset="-122"/>
                <a:cs typeface="微软雅黑" pitchFamily="34" charset="-120"/>
              </a:rPr>
              <a:t>，B正确；西部地区电网配置能力弱，不便于输出，C错误；戈壁荒滩广布，土地广阔，D错误。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7_AS.7_1#526aac5fb?vop=1&amp;pid=2a659296b&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本题考查社会经济与能源供需的关系。我国经济发展速度快，第二产业经济规模巨大</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能源的需求量较大</a:t>
            </a:r>
            <a:r>
              <a:rPr lang="en-US" altLang="zh-CN" sz="2000" b="0" i="0" dirty="0">
                <a:solidFill>
                  <a:srgbClr val="000000"/>
                </a:solidFill>
                <a:latin typeface="微软雅黑" pitchFamily="34" charset="0"/>
                <a:ea typeface="微软雅黑" pitchFamily="34" charset="-122"/>
                <a:cs typeface="微软雅黑" pitchFamily="34" charset="-120"/>
              </a:rPr>
              <a:t>，且目前我国的非化石能源在能源消费结构中占比较低</a:t>
            </a:r>
            <a:r>
              <a:rPr lang="en-US" altLang="zh-CN" sz="2000" b="0" i="0">
                <a:solidFill>
                  <a:srgbClr val="000000"/>
                </a:solidFill>
                <a:latin typeface="微软雅黑" pitchFamily="34" charset="0"/>
                <a:ea typeface="微软雅黑" pitchFamily="34" charset="-122"/>
                <a:cs typeface="微软雅黑" pitchFamily="34" charset="-120"/>
              </a:rPr>
              <a:t>，不能满足能源消费需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求</a:t>
            </a:r>
            <a:r>
              <a:rPr lang="en-US" altLang="zh-CN" sz="2000" b="0" i="0" dirty="0">
                <a:solidFill>
                  <a:srgbClr val="000000"/>
                </a:solidFill>
                <a:latin typeface="微软雅黑" pitchFamily="34" charset="0"/>
                <a:ea typeface="微软雅黑" pitchFamily="34" charset="-122"/>
                <a:cs typeface="微软雅黑" pitchFamily="34" charset="-120"/>
              </a:rPr>
              <a:t>，故石油产业发展迅速，炼油量较大，A正确。我国作为发展中国家，与发达国家相比</a:t>
            </a:r>
            <a:r>
              <a:rPr lang="en-US" altLang="zh-CN" sz="2000" b="0" i="0">
                <a:solidFill>
                  <a:srgbClr val="000000"/>
                </a:solidFill>
                <a:latin typeface="微软雅黑" pitchFamily="34" charset="0"/>
                <a:ea typeface="微软雅黑" pitchFamily="34" charset="-122"/>
                <a:cs typeface="微软雅黑" pitchFamily="34" charset="-120"/>
              </a:rPr>
              <a:t>，炼油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技术并无优势</a:t>
            </a:r>
            <a:r>
              <a:rPr lang="en-US" altLang="zh-CN" sz="2000" b="0" i="0" dirty="0">
                <a:solidFill>
                  <a:srgbClr val="000000"/>
                </a:solidFill>
                <a:latin typeface="微软雅黑" pitchFamily="34" charset="0"/>
                <a:ea typeface="微软雅黑" pitchFamily="34" charset="-122"/>
                <a:cs typeface="微软雅黑" pitchFamily="34" charset="-120"/>
              </a:rPr>
              <a:t>，B错误。炼油企业多、生产规模大均为经济发展导致石油需求量大的结果，C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进口的石油以原油为主</a:t>
            </a:r>
            <a:r>
              <a:rPr lang="en-US" altLang="zh-CN" sz="2000" b="0" i="0" dirty="0">
                <a:solidFill>
                  <a:srgbClr val="000000"/>
                </a:solidFill>
                <a:latin typeface="微软雅黑" pitchFamily="34" charset="0"/>
                <a:ea typeface="微软雅黑" pitchFamily="34" charset="-122"/>
                <a:cs typeface="微软雅黑" pitchFamily="34" charset="-120"/>
              </a:rPr>
              <a:t>，原油由国内生产还是国外进口对炼油量没有影响，D错误。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C_6_BD.111_1#075cdec57?pid=f85c8bd2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大型清洁能源基地建设可以(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2_1#075cdec57.bracket?pid=f85c8bd26&amp;color=0,0,0&amp;vpa=33&amp;vtp=1"/>
          <p:cNvSpPr/>
          <p:nvPr/>
        </p:nvSpPr>
        <p:spPr>
          <a:xfrm>
            <a:off x="416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11_2#075cdec57.choices?pid=f85c8bd2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.加大我国区域发展差异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.改变我国能源生产消费格局</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C.控制我国能源消费总量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.提升我国能源安全保障能力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C_6_AS.113_1#075cdec57?vop=1&amp;pid=f85c8bd2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本题考查未来能源需求与能源安全。</a:t>
            </a:r>
            <a:r>
              <a:rPr lang="en-US" altLang="zh-CN" sz="2000" b="0" i="0">
                <a:solidFill>
                  <a:srgbClr val="000000"/>
                </a:solidFill>
                <a:latin typeface="微软雅黑" pitchFamily="34" charset="0"/>
                <a:ea typeface="微软雅黑" pitchFamily="34" charset="-122"/>
                <a:cs typeface="微软雅黑" pitchFamily="34" charset="-120"/>
              </a:rPr>
              <a:t>大型清洁能源基地建设能够促进西部地区经济发展，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减小我国区域发展差异</a:t>
            </a:r>
            <a:r>
              <a:rPr lang="en-US" altLang="zh-CN" sz="2000" b="0" i="0" dirty="0">
                <a:solidFill>
                  <a:srgbClr val="000000"/>
                </a:solidFill>
                <a:latin typeface="微软雅黑" pitchFamily="34" charset="0"/>
                <a:ea typeface="微软雅黑" pitchFamily="34" charset="-122"/>
                <a:cs typeface="微软雅黑" pitchFamily="34" charset="-120"/>
              </a:rPr>
              <a:t>，A错误；能够增加我国清洁能源的供应量</a:t>
            </a:r>
            <a:r>
              <a:rPr lang="en-US" altLang="zh-CN" sz="2000" b="0" i="0">
                <a:solidFill>
                  <a:srgbClr val="000000"/>
                </a:solidFill>
                <a:latin typeface="微软雅黑" pitchFamily="34" charset="0"/>
                <a:ea typeface="微软雅黑" pitchFamily="34" charset="-122"/>
                <a:cs typeface="微软雅黑" pitchFamily="34" charset="-120"/>
              </a:rPr>
              <a:t>，但不会改变我国能源生产消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费格局</a:t>
            </a:r>
            <a:r>
              <a:rPr lang="en-US" altLang="zh-CN" sz="2000" b="0" i="0" dirty="0">
                <a:solidFill>
                  <a:srgbClr val="000000"/>
                </a:solidFill>
                <a:latin typeface="微软雅黑" pitchFamily="34" charset="0"/>
                <a:ea typeface="微软雅黑" pitchFamily="34" charset="-122"/>
                <a:cs typeface="微软雅黑" pitchFamily="34" charset="-120"/>
              </a:rPr>
              <a:t>，B错误；大型清洁能源基地建设不会控制我国能源消费总量，C错误</a:t>
            </a:r>
            <a:r>
              <a:rPr lang="en-US" altLang="zh-CN" sz="2000" b="0" i="0">
                <a:solidFill>
                  <a:srgbClr val="000000"/>
                </a:solidFill>
                <a:latin typeface="微软雅黑" pitchFamily="34" charset="0"/>
                <a:ea typeface="微软雅黑" pitchFamily="34" charset="-122"/>
                <a:cs typeface="微软雅黑" pitchFamily="34" charset="-120"/>
              </a:rPr>
              <a:t>；大型清洁能源基地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建设能够增加我国清洁能源的供应量</a:t>
            </a:r>
            <a:r>
              <a:rPr lang="en-US" altLang="zh-CN" sz="2000" b="0" i="0" dirty="0">
                <a:solidFill>
                  <a:srgbClr val="000000"/>
                </a:solidFill>
                <a:latin typeface="微软雅黑" pitchFamily="34" charset="0"/>
                <a:ea typeface="微软雅黑" pitchFamily="34" charset="-122"/>
                <a:cs typeface="微软雅黑" pitchFamily="34" charset="-120"/>
              </a:rPr>
              <a:t>，促进我国能源结构的调整，</a:t>
            </a:r>
            <a:r>
              <a:rPr lang="en-US" altLang="zh-CN" sz="2000" b="0" i="0">
                <a:solidFill>
                  <a:srgbClr val="000000"/>
                </a:solidFill>
                <a:latin typeface="微软雅黑" pitchFamily="34" charset="0"/>
                <a:ea typeface="微软雅黑" pitchFamily="34" charset="-122"/>
                <a:cs typeface="微软雅黑" pitchFamily="34" charset="-120"/>
              </a:rPr>
              <a:t>提升我国能源安全保障能力，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pic>
        <p:nvPicPr>
          <p:cNvPr id="2" name="QO_5_BD.114_1#1d740bcfb?htil=5&amp;pid=730e0f08e&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67344" y="1054296"/>
            <a:ext cx="2980944"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114_2#1d740bcfb?htil=5&amp;pid=730e0f08e&amp;color=0,0,0&amp;vtp=1&amp;bt=1&amp;bbb=1&amp;hb=1&amp;hs=1"/>
          <p:cNvSpPr/>
          <p:nvPr/>
        </p:nvSpPr>
        <p:spPr>
          <a:xfrm>
            <a:off x="722376" y="972000"/>
            <a:ext cx="7635240" cy="26846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[天津宝坻一中2025高二检测]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完成下列要求。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16分）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我国为原油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未经加工处理的石油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净进口国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长期以来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原油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对外依存度一直较高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国家石油储备是保障国家石油安全的重要手段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石油储存主要有三种方式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地面油箱储存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海上油箱储存和地下储存</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我国舟山国家石油储备基地和鄯善原油储备库为地面油箱储存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盐穴</a:t>
            </a:r>
            <a:endParaRPr lang="en-US" altLang="zh-CN" sz="2000" dirty="0"/>
          </a:p>
        </p:txBody>
      </p:sp>
      <p:sp>
        <p:nvSpPr>
          <p:cNvPr id="4" name="QO_5_BD.114_2#1d740bcfb?htil=5&amp;pid=730e0f08e&amp;color=0,0,0&amp;vtp=1&amp;bt=1&amp;bbb=1&amp;hb=1&amp;hs=1">
            <a:extLst>
              <a:ext uri="{FF2B5EF4-FFF2-40B4-BE49-F238E27FC236}">
                <a16:creationId xmlns:a16="http://schemas.microsoft.com/office/drawing/2014/main" id="{B13D5B3F-14A5-B542-3A7A-EFCAE4AB165B}"/>
              </a:ext>
            </a:extLst>
          </p:cNvPr>
          <p:cNvSpPr/>
          <p:nvPr/>
        </p:nvSpPr>
        <p:spPr>
          <a:xfrm>
            <a:off x="722376" y="3718375"/>
            <a:ext cx="10752014" cy="13003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是指盐矿开采后留下的矿洞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具有体积巨大且密封性良好的优点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盐穴储存是地下储存油气较为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有利的方式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我国中西部地区岩盐分布较广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故地下盐穴储存在我国具有广阔的利用前景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为舟山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鄯善位置示意图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O_6_BD.115_1#ca7f17086?pid=1d740bcf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（1）简述我国建设石油储备库的原因。（6分）</a:t>
            </a:r>
            <a:endParaRPr lang="en-US" altLang="zh-CN" sz="2000" dirty="0"/>
          </a:p>
        </p:txBody>
      </p:sp>
      <p:sp>
        <p:nvSpPr>
          <p:cNvPr id="3" name="QO_6_AN.116_1#ca7f17086?vop=1&amp;pid=1d740bcfb&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我国经济发展快，石油需求不断上升，但国内供给不足，需大量进口</a:t>
            </a:r>
            <a:r>
              <a:rPr lang="en-US" altLang="zh-CN" sz="2000" b="1" i="0">
                <a:solidFill>
                  <a:srgbClr val="00B050"/>
                </a:solidFill>
                <a:latin typeface="微软雅黑" pitchFamily="34" charset="0"/>
                <a:ea typeface="微软雅黑" pitchFamily="34" charset="-122"/>
                <a:cs typeface="微软雅黑" pitchFamily="34" charset="-120"/>
              </a:rPr>
              <a:t>；我国石油的对外依</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存度高</a:t>
            </a:r>
            <a:r>
              <a:rPr lang="en-US" altLang="zh-CN" sz="2000" b="1" i="0" dirty="0">
                <a:solidFill>
                  <a:srgbClr val="00B050"/>
                </a:solidFill>
                <a:latin typeface="微软雅黑" pitchFamily="34" charset="0"/>
                <a:ea typeface="微软雅黑" pitchFamily="34" charset="-122"/>
                <a:cs typeface="微软雅黑" pitchFamily="34" charset="-120"/>
              </a:rPr>
              <a:t>，石油供给受国际市场影响大；我国经济实力提升，储油技术和能力提高。（6分）</a:t>
            </a:r>
            <a:endParaRPr lang="en-US" altLang="zh-CN" sz="2000" dirty="0"/>
          </a:p>
        </p:txBody>
      </p:sp>
      <p:sp>
        <p:nvSpPr>
          <p:cNvPr id="4" name="QO_6_AS.117_1#ca7f17086?vop=1&amp;pid=1d740bcfb&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本题考查保障能源安全的措施。自改革开放以来</a:t>
            </a:r>
            <a:r>
              <a:rPr lang="en-US" altLang="zh-CN" sz="2000" b="0" i="0">
                <a:solidFill>
                  <a:srgbClr val="000000"/>
                </a:solidFill>
                <a:latin typeface="微软雅黑" pitchFamily="34" charset="0"/>
                <a:ea typeface="微软雅黑" pitchFamily="34" charset="-122"/>
                <a:cs typeface="微软雅黑" pitchFamily="34" charset="-120"/>
              </a:rPr>
              <a:t>，我国经济高速增长导致石油需求不断增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a:t>
            </a:r>
            <a:r>
              <a:rPr lang="en-US" altLang="zh-CN" sz="2000" b="0" i="0" dirty="0">
                <a:solidFill>
                  <a:srgbClr val="000000"/>
                </a:solidFill>
                <a:latin typeface="微软雅黑" pitchFamily="34" charset="0"/>
                <a:ea typeface="微软雅黑" pitchFamily="34" charset="-122"/>
                <a:cs typeface="微软雅黑" pitchFamily="34" charset="-120"/>
              </a:rPr>
              <a:t>，但国内石油产量却增长乏力，供给无法满足需求，需大量进口</a:t>
            </a:r>
            <a:r>
              <a:rPr lang="en-US" altLang="zh-CN" sz="2000" b="0" i="0">
                <a:solidFill>
                  <a:srgbClr val="000000"/>
                </a:solidFill>
                <a:latin typeface="微软雅黑" pitchFamily="34" charset="0"/>
                <a:ea typeface="微软雅黑" pitchFamily="34" charset="-122"/>
                <a:cs typeface="微软雅黑" pitchFamily="34" charset="-120"/>
              </a:rPr>
              <a:t>；我国已对国际石油市场形成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了一定程度的依赖</a:t>
            </a:r>
            <a:r>
              <a:rPr lang="en-US" altLang="zh-CN" sz="2000" b="0" i="0" dirty="0">
                <a:solidFill>
                  <a:srgbClr val="000000"/>
                </a:solidFill>
                <a:latin typeface="微软雅黑" pitchFamily="34" charset="0"/>
                <a:ea typeface="微软雅黑" pitchFamily="34" charset="-122"/>
                <a:cs typeface="微软雅黑" pitchFamily="34" charset="-120"/>
              </a:rPr>
              <a:t>，石油供给受国际市场影响大，不利于保障我国石油供给的稳定和安全</a:t>
            </a:r>
            <a:r>
              <a:rPr lang="en-US" altLang="zh-CN" sz="2000" b="0" i="0">
                <a:solidFill>
                  <a:srgbClr val="000000"/>
                </a:solidFill>
                <a:latin typeface="微软雅黑" pitchFamily="34" charset="0"/>
                <a:ea typeface="微软雅黑" pitchFamily="34" charset="-122"/>
                <a:cs typeface="微软雅黑" pitchFamily="34" charset="-120"/>
              </a:rPr>
              <a:t>；我国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石油储备的技术和能力不断提高</a:t>
            </a:r>
            <a:r>
              <a:rPr lang="en-US" altLang="zh-CN" sz="2000" b="0" i="0" dirty="0">
                <a:solidFill>
                  <a:srgbClr val="000000"/>
                </a:solidFill>
                <a:latin typeface="微软雅黑" pitchFamily="34" charset="0"/>
                <a:ea typeface="微软雅黑" pitchFamily="34" charset="-122"/>
                <a:cs typeface="微软雅黑" pitchFamily="34" charset="-120"/>
              </a:rPr>
              <a:t>，对石油进行储备是保障能源安全的重要措施。【原因条件类】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QO_6_BD.118_1#f8aca5cab?pid=1d740bcf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（2）分析舟山国家石油储备基地具备的区位优势。（4分）</a:t>
            </a:r>
            <a:endParaRPr lang="en-US" altLang="zh-CN" sz="2000" dirty="0"/>
          </a:p>
        </p:txBody>
      </p:sp>
      <p:sp>
        <p:nvSpPr>
          <p:cNvPr id="3" name="QO_6_AN.119_1#f8aca5cab?vop=1&amp;pid=1d740bcfb&amp;color=0,0,0&amp;vtp=1&amp;bbb=1"/>
          <p:cNvSpPr/>
          <p:nvPr/>
        </p:nvSpPr>
        <p:spPr>
          <a:xfrm>
            <a:off x="722376" y="1433137"/>
            <a:ext cx="11017250"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舟山靠近海洋，方便石油从海外进口；舟山位于长江三角洲地区，靠近消费市场。（4分）</a:t>
            </a:r>
            <a:endParaRPr lang="en-US" altLang="zh-CN" sz="2000" dirty="0"/>
          </a:p>
        </p:txBody>
      </p:sp>
      <p:sp>
        <p:nvSpPr>
          <p:cNvPr id="4" name="QO_6_AS.120_1#f8aca5cab?vop=1&amp;pid=1d740bcfb&amp;color=0,0,0&amp;vtp=1&amp;bbb=1&amp;hb=1"/>
          <p:cNvSpPr/>
          <p:nvPr/>
        </p:nvSpPr>
        <p:spPr>
          <a:xfrm>
            <a:off x="722376" y="194164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本题考查能源储备基地的区位条件。舟山靠近海洋，适合建设良港，海运便利</a:t>
            </a:r>
            <a:r>
              <a:rPr lang="en-US" altLang="zh-CN" sz="2000" b="0" i="0">
                <a:solidFill>
                  <a:srgbClr val="000000"/>
                </a:solidFill>
                <a:latin typeface="微软雅黑" pitchFamily="34" charset="0"/>
                <a:ea typeface="微软雅黑" pitchFamily="34" charset="-122"/>
                <a:cs typeface="微软雅黑" pitchFamily="34" charset="-120"/>
              </a:rPr>
              <a:t>，石油运输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方便</a:t>
            </a:r>
            <a:r>
              <a:rPr lang="en-US" altLang="zh-CN" sz="2000" b="0" i="0" dirty="0">
                <a:solidFill>
                  <a:srgbClr val="000000"/>
                </a:solidFill>
                <a:latin typeface="微软雅黑" pitchFamily="34" charset="0"/>
                <a:ea typeface="微软雅黑" pitchFamily="34" charset="-122"/>
                <a:cs typeface="微软雅黑" pitchFamily="34" charset="-120"/>
              </a:rPr>
              <a:t>；联系所学可知，舟山所在的长江三角洲地区，经济发达</a:t>
            </a:r>
            <a:r>
              <a:rPr lang="en-US" altLang="zh-CN" sz="2000" b="0" i="0">
                <a:solidFill>
                  <a:srgbClr val="000000"/>
                </a:solidFill>
                <a:latin typeface="微软雅黑" pitchFamily="34" charset="0"/>
                <a:ea typeface="微软雅黑" pitchFamily="34" charset="-122"/>
                <a:cs typeface="微软雅黑" pitchFamily="34" charset="-120"/>
              </a:rPr>
              <a:t>，舟山国家石油储备基地周围的市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场广阔</a:t>
            </a:r>
            <a:r>
              <a:rPr lang="en-US" altLang="zh-CN" sz="2000" b="0" i="0" dirty="0">
                <a:solidFill>
                  <a:srgbClr val="000000"/>
                </a:solidFill>
                <a:latin typeface="微软雅黑" pitchFamily="34" charset="0"/>
                <a:ea typeface="微软雅黑" pitchFamily="34" charset="-122"/>
                <a:cs typeface="微软雅黑" pitchFamily="34" charset="-120"/>
              </a:rPr>
              <a:t>，石油需求量大。【区位评价类】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O_6_BD.121_1#4f2e100d0?pid=1d740bcf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（3）指出与地面储存相比，我国利用盐穴储备石油的优点。（6分）</a:t>
            </a:r>
            <a:endParaRPr lang="en-US" altLang="zh-CN" sz="2000" dirty="0"/>
          </a:p>
        </p:txBody>
      </p:sp>
      <p:sp>
        <p:nvSpPr>
          <p:cNvPr id="3" name="QO_6_AN.122_1#4f2e100d0?vop=1&amp;pid=1d740bcfb&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可以利用废弃的矿洞，减少施工成本；盐穴多分布在内陆山区地下，</a:t>
            </a:r>
            <a:r>
              <a:rPr lang="en-US" altLang="zh-CN" sz="2000" b="1" i="0">
                <a:solidFill>
                  <a:srgbClr val="00B050"/>
                </a:solidFill>
                <a:latin typeface="微软雅黑" pitchFamily="34" charset="0"/>
                <a:ea typeface="微软雅黑" pitchFamily="34" charset="-122"/>
                <a:cs typeface="微软雅黑" pitchFamily="34" charset="-120"/>
              </a:rPr>
              <a:t>用来储油安全性高；</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盐穴分布于地下</a:t>
            </a:r>
            <a:r>
              <a:rPr lang="en-US" altLang="zh-CN" sz="2000" b="1" i="0" dirty="0">
                <a:solidFill>
                  <a:srgbClr val="00B050"/>
                </a:solidFill>
                <a:latin typeface="微软雅黑" pitchFamily="34" charset="0"/>
                <a:ea typeface="微软雅黑" pitchFamily="34" charset="-122"/>
                <a:cs typeface="微软雅黑" pitchFamily="34" charset="-120"/>
              </a:rPr>
              <a:t>，占用土地资源少。（6分）</a:t>
            </a:r>
            <a:endParaRPr lang="en-US" altLang="zh-CN" sz="2000" dirty="0"/>
          </a:p>
        </p:txBody>
      </p:sp>
      <p:sp>
        <p:nvSpPr>
          <p:cNvPr id="4" name="QO_6_AS.123_1#4f2e100d0?vop=1&amp;pid=1d740bcfb&amp;color=0,0,0&amp;vtp=1&amp;bbb=1&amp;hb=1"/>
          <p:cNvSpPr/>
          <p:nvPr/>
        </p:nvSpPr>
        <p:spPr>
          <a:xfrm>
            <a:off x="722376" y="23857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本题考查材料分析能力。由材料“盐穴是指盐矿开采后留下的矿洞”可知</a:t>
            </a:r>
            <a:r>
              <a:rPr lang="en-US" altLang="zh-CN" sz="2000" b="0" i="0">
                <a:solidFill>
                  <a:srgbClr val="000000"/>
                </a:solidFill>
                <a:latin typeface="微软雅黑" pitchFamily="34" charset="0"/>
                <a:ea typeface="微软雅黑" pitchFamily="34" charset="-122"/>
                <a:cs typeface="微软雅黑" pitchFamily="34" charset="-120"/>
              </a:rPr>
              <a:t>，相比于其他储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存方式</a:t>
            </a:r>
            <a:r>
              <a:rPr lang="en-US" altLang="zh-CN" sz="2000" b="0" i="0" dirty="0">
                <a:solidFill>
                  <a:srgbClr val="000000"/>
                </a:solidFill>
                <a:latin typeface="微软雅黑" pitchFamily="34" charset="0"/>
                <a:ea typeface="微软雅黑" pitchFamily="34" charset="-122"/>
                <a:cs typeface="微软雅黑" pitchFamily="34" charset="-120"/>
              </a:rPr>
              <a:t>，利用盐穴储油，施工成本低；由材料“具有体积巨大且密封性良好的优点</a:t>
            </a:r>
            <a:r>
              <a:rPr lang="en-US" altLang="zh-CN" sz="2000" b="0" i="0">
                <a:solidFill>
                  <a:srgbClr val="000000"/>
                </a:solidFill>
                <a:latin typeface="微软雅黑" pitchFamily="34" charset="0"/>
                <a:ea typeface="微软雅黑" pitchFamily="34" charset="-122"/>
                <a:cs typeface="微软雅黑" pitchFamily="34" charset="-120"/>
              </a:rPr>
              <a:t>”“我国中西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部地区岩盐分布较广</a:t>
            </a:r>
            <a:r>
              <a:rPr lang="en-US" altLang="zh-CN" sz="2000" b="0" i="0" dirty="0">
                <a:solidFill>
                  <a:srgbClr val="000000"/>
                </a:solidFill>
                <a:latin typeface="微软雅黑" pitchFamily="34" charset="0"/>
                <a:ea typeface="微软雅黑" pitchFamily="34" charset="-122"/>
                <a:cs typeface="微软雅黑" pitchFamily="34" charset="-120"/>
              </a:rPr>
              <a:t>”可知，盐穴多分布在内陆山区地下，相对隐蔽，</a:t>
            </a:r>
            <a:r>
              <a:rPr lang="en-US" altLang="zh-CN" sz="2000" b="0" i="0">
                <a:solidFill>
                  <a:srgbClr val="000000"/>
                </a:solidFill>
                <a:latin typeface="微软雅黑" pitchFamily="34" charset="0"/>
                <a:ea typeface="微软雅黑" pitchFamily="34" charset="-122"/>
                <a:cs typeface="微软雅黑" pitchFamily="34" charset="-120"/>
              </a:rPr>
              <a:t>不易受到外界因素破坏，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同时地下盐穴密闭性极好</a:t>
            </a:r>
            <a:r>
              <a:rPr lang="en-US" altLang="zh-CN" sz="2000" b="0" i="0" dirty="0">
                <a:solidFill>
                  <a:srgbClr val="000000"/>
                </a:solidFill>
                <a:latin typeface="微软雅黑" pitchFamily="34" charset="0"/>
                <a:ea typeface="微软雅黑" pitchFamily="34" charset="-122"/>
                <a:cs typeface="微软雅黑" pitchFamily="34" charset="-120"/>
              </a:rPr>
              <a:t>，储存石油安全性高；盐穴分布于地下，可减少对地表土地的占用</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利于节省土地资源</a:t>
            </a:r>
            <a:r>
              <a:rPr lang="en-US" altLang="zh-CN" sz="2000" b="0" i="0" dirty="0">
                <a:solidFill>
                  <a:srgbClr val="000000"/>
                </a:solidFill>
                <a:latin typeface="微软雅黑" pitchFamily="34" charset="0"/>
                <a:ea typeface="微软雅黑" pitchFamily="34" charset="-122"/>
                <a:cs typeface="微软雅黑" pitchFamily="34" charset="-120"/>
              </a:rPr>
              <a:t>。【比较优劣类】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pic>
        <p:nvPicPr>
          <p:cNvPr id="2" name="QO_5_BD.124_1#e902385fa?htil=6&amp;pid=730e0f08e&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60402" y="1054296"/>
            <a:ext cx="2752344"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124_2#e902385fa?htil=6&amp;pid=730e0f08e&amp;color=0,0,0&amp;vtp=1&amp;bt=1&amp;bbb=1&amp;hb=1&amp;hs=1"/>
          <p:cNvSpPr/>
          <p:nvPr/>
        </p:nvSpPr>
        <p:spPr>
          <a:xfrm>
            <a:off x="722376" y="972000"/>
            <a:ext cx="7863840"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[云南玉溪一中2025期中]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阅读图文材料，完成下列要求。（18分）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盐岩岩层因长期淘蚀采盐而形成的空腔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称盐穴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盐穴密封性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稳定性高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是理想的流体物质存储空间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山东肥城是全国最大的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井矿盐产地之一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每年约产生</a:t>
            </a:r>
            <a:r>
              <a:rPr lang="en-US" altLang="zh-CN" sz="2000" b="0" i="0" dirty="0">
                <a:solidFill>
                  <a:srgbClr val="000000"/>
                </a:solidFill>
                <a:latin typeface="微软雅黑" pitchFamily="34" charset="0"/>
                <a:ea typeface="微软雅黑" pitchFamily="34" charset="-122"/>
                <a:cs typeface="微软雅黑" pitchFamily="34" charset="-120"/>
              </a:rPr>
              <a:t>200</a:t>
            </a:r>
            <a:r>
              <a:rPr lang="en-US" altLang="zh-CN" sz="2000" b="0" i="0" dirty="0">
                <a:solidFill>
                  <a:srgbClr val="000000"/>
                </a:solidFill>
                <a:latin typeface="微软雅黑" pitchFamily="34" charset="0"/>
                <a:ea typeface="楷体" pitchFamily="34" charset="-122"/>
                <a:cs typeface="微软雅黑" pitchFamily="34" charset="-120"/>
              </a:rPr>
              <a:t>万</a:t>
            </a:r>
            <a:r>
              <a:rPr lang="en-US" altLang="zh-CN" sz="2000" b="0" i="0" dirty="0">
                <a:solidFill>
                  <a:srgbClr val="000000"/>
                </a:solidFill>
                <a:latin typeface="微软雅黑" pitchFamily="34" charset="0"/>
                <a:ea typeface="微软雅黑" pitchFamily="34" charset="-122"/>
                <a:cs typeface="微软雅黑" pitchFamily="34" charset="-120"/>
              </a:rPr>
              <a:t>~300</a:t>
            </a:r>
            <a:r>
              <a:rPr lang="en-US" altLang="zh-CN" sz="2000" b="0" i="0">
                <a:solidFill>
                  <a:srgbClr val="000000"/>
                </a:solidFill>
                <a:latin typeface="微软雅黑" pitchFamily="34" charset="0"/>
                <a:ea typeface="楷体" pitchFamily="34" charset="-122"/>
                <a:cs typeface="微软雅黑" pitchFamily="34" charset="-120"/>
              </a:rPr>
              <a:t>万</a:t>
            </a:r>
            <a:r>
              <a:rPr lang="en-US" altLang="zh-CN" sz="2000" b="0" i="0">
                <a:solidFill>
                  <a:srgbClr val="000000"/>
                </a:solidFill>
                <a:latin typeface="微软雅黑" pitchFamily="34" charset="0"/>
                <a:ea typeface="微软雅黑" pitchFamily="34" charset="-122"/>
                <a:cs typeface="微软雅黑" pitchFamily="34" charset="-120"/>
              </a:rPr>
              <a:t>m</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30000">
                <a:solidFill>
                  <a:srgbClr val="000000"/>
                </a:solidFill>
                <a:latin typeface="Times New Roman" pitchFamily="34" charset="0"/>
                <a:ea typeface="微软雅黑" pitchFamily="34" charset="-122"/>
                <a:cs typeface="Times New Roman" pitchFamily="34" charset="-120"/>
              </a:rPr>
              <a:t>3</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的地下盐穴</a:t>
            </a:r>
            <a:r>
              <a:rPr lang="en-US" altLang="zh-CN" sz="2000" b="0" i="0" dirty="0">
                <a:solidFill>
                  <a:srgbClr val="000000"/>
                </a:solidFill>
                <a:latin typeface="微软雅黑" pitchFamily="34" charset="0"/>
                <a:ea typeface="微软雅黑" pitchFamily="34" charset="-122"/>
                <a:cs typeface="微软雅黑" pitchFamily="34" charset="-120"/>
              </a:rPr>
              <a:t>。2021</a:t>
            </a: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微软雅黑" pitchFamily="34" charset="0"/>
                <a:ea typeface="微软雅黑" pitchFamily="34" charset="-122"/>
                <a:cs typeface="微软雅黑" pitchFamily="34" charset="-120"/>
              </a:rPr>
              <a:t>9</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我国首座盐穴压缩空气储能电站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以空气为储能介质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在肥城</a:t>
            </a:r>
            <a:endParaRPr lang="en-US" altLang="zh-CN" sz="2000" dirty="0"/>
          </a:p>
        </p:txBody>
      </p:sp>
      <p:sp>
        <p:nvSpPr>
          <p:cNvPr id="4" name="QO_5_BD.124_3#e902385fa?pid=730e0f08e&amp;color=0,0,0&amp;vtp=1&amp;bbb=1&amp;hb=1"/>
          <p:cNvSpPr/>
          <p:nvPr/>
        </p:nvSpPr>
        <p:spPr>
          <a:xfrm>
            <a:off x="722376" y="3718375"/>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山东省地理位置独特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新能源种类多且丰富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受电能储存与输送能力限制而开发程度低</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制约了能源结构优化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O_5_BD.124_2#e902385fa?htil=6&amp;pid=730e0f08e&amp;color=0,0,0&amp;vtp=1&amp;bt=1&amp;bbb=1&amp;hb=1&amp;hs=1">
            <a:extLst>
              <a:ext uri="{FF2B5EF4-FFF2-40B4-BE49-F238E27FC236}">
                <a16:creationId xmlns:a16="http://schemas.microsoft.com/office/drawing/2014/main" id="{C5B25D08-8DEA-D039-BA09-A762FE5F4FBA}"/>
              </a:ext>
            </a:extLst>
          </p:cNvPr>
          <p:cNvSpPr/>
          <p:nvPr/>
        </p:nvSpPr>
        <p:spPr>
          <a:xfrm>
            <a:off x="719993" y="3255587"/>
            <a:ext cx="10752014" cy="40500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并网发电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为电网储能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调度发挥作用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下图示意压缩空气储能电站工作原理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O_6_BD.125_1#f71db9861?pid=e902385f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（1）从地理角度评价盐穴压缩空气储能电站的特点。（4分）</a:t>
            </a:r>
            <a:endParaRPr lang="en-US" altLang="zh-CN" sz="2000" dirty="0"/>
          </a:p>
        </p:txBody>
      </p:sp>
      <p:sp>
        <p:nvSpPr>
          <p:cNvPr id="3" name="QO_6_AN.126_1#f71db9861?vop=1&amp;pid=e902385fa&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优点：利用地下空间储能，不占用地表土地，土地成本低；以空气为储能介质，</a:t>
            </a:r>
            <a:r>
              <a:rPr lang="en-US" altLang="zh-CN" sz="2000" b="1" i="0">
                <a:solidFill>
                  <a:srgbClr val="00B050"/>
                </a:solidFill>
                <a:latin typeface="微软雅黑" pitchFamily="34" charset="0"/>
                <a:ea typeface="微软雅黑" pitchFamily="34" charset="-122"/>
                <a:cs typeface="微软雅黑" pitchFamily="34" charset="-120"/>
              </a:rPr>
              <a:t>资源丰富，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成本低</a:t>
            </a:r>
            <a:r>
              <a:rPr lang="en-US" altLang="zh-CN" sz="2000" b="1" i="0" dirty="0">
                <a:solidFill>
                  <a:srgbClr val="00B050"/>
                </a:solidFill>
                <a:latin typeface="微软雅黑" pitchFamily="34" charset="0"/>
                <a:ea typeface="微软雅黑" pitchFamily="34" charset="-122"/>
                <a:cs typeface="微软雅黑" pitchFamily="34" charset="-120"/>
              </a:rPr>
              <a:t>；盐穴密封性好，稳定性高。（任答一点得2分）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缺点</a:t>
            </a:r>
            <a:r>
              <a:rPr lang="en-US" altLang="zh-CN" sz="2000" b="1" i="0" dirty="0">
                <a:solidFill>
                  <a:srgbClr val="00B050"/>
                </a:solidFill>
                <a:latin typeface="微软雅黑" pitchFamily="34" charset="0"/>
                <a:ea typeface="微软雅黑" pitchFamily="34" charset="-122"/>
                <a:cs typeface="微软雅黑" pitchFamily="34" charset="-120"/>
              </a:rPr>
              <a:t>：选址受盐穴空间分布地的限制。（2分）</a:t>
            </a:r>
            <a:endParaRPr lang="en-US" altLang="zh-CN" sz="2000" dirty="0"/>
          </a:p>
        </p:txBody>
      </p:sp>
      <p:sp>
        <p:nvSpPr>
          <p:cNvPr id="4" name="QO_6_AS.127_1#f71db9861?vop=1&amp;pid=e902385fa&amp;color=0,0,0&amp;vtp=1&amp;bbb=1&amp;hb=1"/>
          <p:cNvSpPr/>
          <p:nvPr/>
        </p:nvSpPr>
        <p:spPr>
          <a:xfrm>
            <a:off x="722376" y="28556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本题考查资源开发利用特点。评价类问题要从优点、缺点两个角度作答</a:t>
            </a:r>
            <a:r>
              <a:rPr lang="en-US" altLang="zh-CN" sz="2000" b="0" i="0">
                <a:solidFill>
                  <a:srgbClr val="000000"/>
                </a:solidFill>
                <a:latin typeface="微软雅黑" pitchFamily="34" charset="0"/>
                <a:ea typeface="微软雅黑" pitchFamily="34" charset="-122"/>
                <a:cs typeface="微软雅黑" pitchFamily="34" charset="-120"/>
              </a:rPr>
              <a:t>。结合材料及图示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，盐穴位于地下，不占用地表土地，土地成本低；盐穴密封性好，稳定性高</a:t>
            </a:r>
            <a:r>
              <a:rPr lang="en-US" altLang="zh-CN" sz="2000" b="0" i="0">
                <a:solidFill>
                  <a:srgbClr val="000000"/>
                </a:solidFill>
                <a:latin typeface="微软雅黑" pitchFamily="34" charset="0"/>
                <a:ea typeface="微软雅黑" pitchFamily="34" charset="-122"/>
                <a:cs typeface="微软雅黑" pitchFamily="34" charset="-120"/>
              </a:rPr>
              <a:t>；以空气为储能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介质</a:t>
            </a:r>
            <a:r>
              <a:rPr lang="en-US" altLang="zh-CN" sz="2000" b="0" i="0" dirty="0">
                <a:solidFill>
                  <a:srgbClr val="000000"/>
                </a:solidFill>
                <a:latin typeface="微软雅黑" pitchFamily="34" charset="0"/>
                <a:ea typeface="微软雅黑" pitchFamily="34" charset="-122"/>
                <a:cs typeface="微软雅黑" pitchFamily="34" charset="-120"/>
              </a:rPr>
              <a:t>，成本低；但选址受盐穴空间分布影响大。【评价类】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O_6_BD.128_1#be82c5411?pid=e902385f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（2）据图描述压缩空气储能电站的工作原理，并分析它对能源安全的有利影响。（8分）</a:t>
            </a:r>
            <a:endParaRPr lang="en-US" altLang="zh-CN" sz="2000" dirty="0"/>
          </a:p>
        </p:txBody>
      </p:sp>
      <p:sp>
        <p:nvSpPr>
          <p:cNvPr id="3" name="QO_6_AN.129_1#be82c5411?vop=1&amp;pid=e902385fa&amp;color=0,0,0&amp;vtp=1&amp;bbb=1&amp;hb=1"/>
          <p:cNvSpPr/>
          <p:nvPr/>
        </p:nvSpPr>
        <p:spPr>
          <a:xfrm>
            <a:off x="722376" y="1435169"/>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原理：利用电网的余电把空气压缩至盐穴，</a:t>
            </a:r>
            <a:r>
              <a:rPr lang="en-US" altLang="zh-CN" sz="2000" b="1" i="0">
                <a:solidFill>
                  <a:srgbClr val="00B050"/>
                </a:solidFill>
                <a:latin typeface="微软雅黑" pitchFamily="34" charset="0"/>
                <a:ea typeface="微软雅黑" pitchFamily="34" charset="-122"/>
                <a:cs typeface="微软雅黑" pitchFamily="34" charset="-120"/>
              </a:rPr>
              <a:t>将电能转化为势能储存于盐穴内的压缩空气中；</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必要时</a:t>
            </a:r>
            <a:r>
              <a:rPr lang="en-US" altLang="zh-CN" sz="2000" b="1" i="0" dirty="0">
                <a:solidFill>
                  <a:srgbClr val="00B050"/>
                </a:solidFill>
                <a:latin typeface="微软雅黑" pitchFamily="34" charset="0"/>
                <a:ea typeface="微软雅黑" pitchFamily="34" charset="-122"/>
                <a:cs typeface="微软雅黑" pitchFamily="34" charset="-120"/>
              </a:rPr>
              <a:t>，释放高压空气将势能转化为电能输回电网以供调峰、调度。（4分）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有利影响</a:t>
            </a:r>
            <a:r>
              <a:rPr lang="en-US" altLang="zh-CN" sz="2000" b="1" i="0" dirty="0">
                <a:solidFill>
                  <a:srgbClr val="00B050"/>
                </a:solidFill>
                <a:latin typeface="微软雅黑" pitchFamily="34" charset="0"/>
                <a:ea typeface="微软雅黑" pitchFamily="34" charset="-122"/>
                <a:cs typeface="微软雅黑" pitchFamily="34" charset="-120"/>
              </a:rPr>
              <a:t>：提高了能源储存能力，可保障能源供给能力；提高了电网供电的调峰能力</a:t>
            </a:r>
            <a:r>
              <a:rPr lang="en-US" altLang="zh-CN" sz="2000" b="1" i="0">
                <a:solidFill>
                  <a:srgbClr val="00B050"/>
                </a:solidFill>
                <a:latin typeface="微软雅黑" pitchFamily="34" charset="0"/>
                <a:ea typeface="微软雅黑" pitchFamily="34" charset="-122"/>
                <a:cs typeface="微软雅黑" pitchFamily="34" charset="-120"/>
              </a:rPr>
              <a:t>，供电稳定</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性提高</a:t>
            </a:r>
            <a:r>
              <a:rPr lang="en-US" altLang="zh-CN" sz="2000" b="1" i="0" dirty="0">
                <a:solidFill>
                  <a:srgbClr val="00B050"/>
                </a:solidFill>
                <a:latin typeface="微软雅黑" pitchFamily="34" charset="0"/>
                <a:ea typeface="微软雅黑" pitchFamily="34" charset="-122"/>
                <a:cs typeface="微软雅黑" pitchFamily="34" charset="-120"/>
              </a:rPr>
              <a:t>，保障我国能源安全。（4分）</a:t>
            </a:r>
            <a:endParaRPr lang="en-US" altLang="zh-CN" sz="2000" dirty="0"/>
          </a:p>
        </p:txBody>
      </p:sp>
      <p:sp>
        <p:nvSpPr>
          <p:cNvPr id="4" name="QO_6_AS.130_1#be82c5411?vop=1&amp;pid=e902385fa&amp;color=0,0,0&amp;vtp=1&amp;bbb=1&amp;hb=1"/>
          <p:cNvSpPr/>
          <p:nvPr/>
        </p:nvSpPr>
        <p:spPr>
          <a:xfrm>
            <a:off x="722376" y="3322389"/>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本题考查能源开发利用对能源安全的影响。读图可知，利用过剩或者非峰值电能</a:t>
            </a:r>
            <a:r>
              <a:rPr lang="en-US" altLang="zh-CN" sz="2000" b="0" i="0">
                <a:solidFill>
                  <a:srgbClr val="000000"/>
                </a:solidFill>
                <a:latin typeface="微软雅黑" pitchFamily="34" charset="0"/>
                <a:ea typeface="微软雅黑" pitchFamily="34" charset="-122"/>
                <a:cs typeface="微软雅黑" pitchFamily="34" charset="-120"/>
              </a:rPr>
              <a:t>，将空气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压缩至盐穴</a:t>
            </a:r>
            <a:r>
              <a:rPr lang="en-US" altLang="zh-CN" sz="2000" b="0" i="0" dirty="0">
                <a:solidFill>
                  <a:srgbClr val="000000"/>
                </a:solidFill>
                <a:latin typeface="微软雅黑" pitchFamily="34" charset="0"/>
                <a:ea typeface="微软雅黑" pitchFamily="34" charset="-122"/>
                <a:cs typeface="微软雅黑" pitchFamily="34" charset="-120"/>
              </a:rPr>
              <a:t>，将电能转化为势能储存于盐穴内的压缩空气中；用电高峰期</a:t>
            </a:r>
            <a:r>
              <a:rPr lang="en-US" altLang="zh-CN" sz="2000" b="0" i="0">
                <a:solidFill>
                  <a:srgbClr val="000000"/>
                </a:solidFill>
                <a:latin typeface="微软雅黑" pitchFamily="34" charset="0"/>
                <a:ea typeface="微软雅黑" pitchFamily="34" charset="-122"/>
                <a:cs typeface="微软雅黑" pitchFamily="34" charset="-120"/>
              </a:rPr>
              <a:t>，释放高压空气并利用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涡轮机带动发电机发电</a:t>
            </a:r>
            <a:r>
              <a:rPr lang="en-US" altLang="zh-CN" sz="2000" b="0" i="0" dirty="0">
                <a:solidFill>
                  <a:srgbClr val="000000"/>
                </a:solidFill>
                <a:latin typeface="微软雅黑" pitchFamily="34" charset="0"/>
                <a:ea typeface="微软雅黑" pitchFamily="34" charset="-122"/>
                <a:cs typeface="微软雅黑" pitchFamily="34" charset="-120"/>
              </a:rPr>
              <a:t>，将势能转化为电能输回电网以供调峰、调度。</a:t>
            </a:r>
            <a:r>
              <a:rPr lang="en-US" altLang="zh-CN" sz="2000" b="0" i="0">
                <a:solidFill>
                  <a:srgbClr val="000000"/>
                </a:solidFill>
                <a:latin typeface="微软雅黑" pitchFamily="34" charset="0"/>
                <a:ea typeface="微软雅黑" pitchFamily="34" charset="-122"/>
                <a:cs typeface="微软雅黑" pitchFamily="34" charset="-120"/>
              </a:rPr>
              <a:t>利用压缩空气储能电站，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为电网储能</a:t>
            </a:r>
            <a:r>
              <a:rPr lang="en-US" altLang="zh-CN" sz="2000" b="0" i="0" dirty="0">
                <a:solidFill>
                  <a:srgbClr val="000000"/>
                </a:solidFill>
                <a:latin typeface="微软雅黑" pitchFamily="34" charset="0"/>
                <a:ea typeface="微软雅黑" pitchFamily="34" charset="-122"/>
                <a:cs typeface="微软雅黑" pitchFamily="34" charset="-120"/>
              </a:rPr>
              <a:t>、调峰、调度发挥作用，能源供给和调节能力提高，供电稳定性提高</a:t>
            </a:r>
            <a:r>
              <a:rPr lang="en-US" altLang="zh-CN" sz="2000" b="0" i="0">
                <a:solidFill>
                  <a:srgbClr val="000000"/>
                </a:solidFill>
                <a:latin typeface="微软雅黑" pitchFamily="34" charset="0"/>
                <a:ea typeface="微软雅黑" pitchFamily="34" charset="-122"/>
                <a:cs typeface="微软雅黑" pitchFamily="34" charset="-120"/>
              </a:rPr>
              <a:t>，利于保障我国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能源安全</a:t>
            </a:r>
            <a:r>
              <a:rPr lang="en-US" altLang="zh-CN" sz="2000" b="0"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O_6_BD.131_1#4d596f573?pid=e902385f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（3）肥城压缩空气储能电站可赋能山东省能源结构优化。请你为之陈述理由。（6分）</a:t>
            </a:r>
            <a:endParaRPr lang="en-US" altLang="zh-CN" sz="2000" dirty="0"/>
          </a:p>
        </p:txBody>
      </p:sp>
      <p:sp>
        <p:nvSpPr>
          <p:cNvPr id="3" name="QO_6_AN.132_1#4d596f573?vop=1&amp;pid=e902385fa&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山东省地处沿海，潮汐能、风能（生物质能、太阳能）等新能源丰富，开发前景广阔</a:t>
            </a:r>
            <a:r>
              <a:rPr lang="en-US" altLang="zh-CN" sz="2000" b="1" i="0">
                <a:solidFill>
                  <a:srgbClr val="00B050"/>
                </a:solidFill>
                <a:latin typeface="微软雅黑" pitchFamily="34" charset="0"/>
                <a:ea typeface="微软雅黑" pitchFamily="34" charset="-122"/>
                <a:cs typeface="微软雅黑" pitchFamily="34" charset="-120"/>
              </a:rPr>
              <a:t>；肥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城压缩空气储能电站提高了电能储存能力</a:t>
            </a:r>
            <a:r>
              <a:rPr lang="en-US" altLang="zh-CN" sz="2000" b="1" i="0" dirty="0">
                <a:solidFill>
                  <a:srgbClr val="00B050"/>
                </a:solidFill>
                <a:latin typeface="微软雅黑" pitchFamily="34" charset="0"/>
                <a:ea typeface="微软雅黑" pitchFamily="34" charset="-122"/>
                <a:cs typeface="微软雅黑" pitchFamily="34" charset="-120"/>
              </a:rPr>
              <a:t>，可促进山东省新能源的开发；风能</a:t>
            </a:r>
            <a:r>
              <a:rPr lang="en-US" altLang="zh-CN" sz="2000" b="1" i="0">
                <a:solidFill>
                  <a:srgbClr val="00B050"/>
                </a:solidFill>
                <a:latin typeface="微软雅黑" pitchFamily="34" charset="0"/>
                <a:ea typeface="微软雅黑" pitchFamily="34" charset="-122"/>
                <a:cs typeface="微软雅黑" pitchFamily="34" charset="-120"/>
              </a:rPr>
              <a:t>、潮汐能等新能源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的使用比例上升</a:t>
            </a:r>
            <a:r>
              <a:rPr lang="en-US" altLang="zh-CN" sz="2000" b="1" i="0" dirty="0">
                <a:solidFill>
                  <a:srgbClr val="00B050"/>
                </a:solidFill>
                <a:latin typeface="微软雅黑" pitchFamily="34" charset="0"/>
                <a:ea typeface="微软雅黑" pitchFamily="34" charset="-122"/>
                <a:cs typeface="微软雅黑" pitchFamily="34" charset="-120"/>
              </a:rPr>
              <a:t>，可降低化石能源使用比例，优化能源结构。（6分）</a:t>
            </a:r>
            <a:endParaRPr lang="en-US" altLang="zh-CN" sz="2000" dirty="0"/>
          </a:p>
        </p:txBody>
      </p:sp>
      <p:sp>
        <p:nvSpPr>
          <p:cNvPr id="4" name="QO_6_AS.133_1#4d596f573?vop=1&amp;pid=e902385fa&amp;color=0,0,0&amp;vtp=1&amp;bbb=1&amp;hb=1"/>
          <p:cNvSpPr/>
          <p:nvPr/>
        </p:nvSpPr>
        <p:spPr>
          <a:xfrm>
            <a:off x="722376" y="2842964"/>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本题考查我国未来能源需求与能源安全。结合材料“山东省地理位置独特</a:t>
            </a:r>
            <a:r>
              <a:rPr lang="en-US" altLang="zh-CN" sz="2000" b="0" i="0" spc="-50">
                <a:solidFill>
                  <a:srgbClr val="000000"/>
                </a:solidFill>
                <a:latin typeface="微软雅黑" pitchFamily="34" charset="0"/>
                <a:ea typeface="微软雅黑" pitchFamily="34" charset="-122"/>
                <a:cs typeface="微软雅黑" pitchFamily="34" charset="-120"/>
              </a:rPr>
              <a:t>，新能源种类多且</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丰富</a:t>
            </a:r>
            <a:r>
              <a:rPr lang="en-US" altLang="zh-CN" sz="2000" b="0" i="0" spc="-50" dirty="0">
                <a:solidFill>
                  <a:srgbClr val="000000"/>
                </a:solidFill>
                <a:latin typeface="微软雅黑" pitchFamily="34" charset="0"/>
                <a:ea typeface="微软雅黑" pitchFamily="34" charset="-122"/>
                <a:cs typeface="微软雅黑" pitchFamily="34" charset="-120"/>
              </a:rPr>
              <a:t>”及所学知识可知，山东省地处沿海，潮汐能、风能（生物质能、太阳能）等新能源丰富</a:t>
            </a:r>
            <a:r>
              <a:rPr lang="en-US" altLang="zh-CN" sz="2000" b="0" i="0" spc="-50">
                <a:solidFill>
                  <a:srgbClr val="000000"/>
                </a:solidFill>
                <a:latin typeface="微软雅黑" pitchFamily="34" charset="0"/>
                <a:ea typeface="微软雅黑" pitchFamily="34" charset="-122"/>
                <a:cs typeface="微软雅黑" pitchFamily="34" charset="-120"/>
              </a:rPr>
              <a:t>，新</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能源开发前景广阔</a:t>
            </a:r>
            <a:r>
              <a:rPr lang="en-US" altLang="zh-CN" sz="2000" b="0" i="0" spc="-50" dirty="0">
                <a:solidFill>
                  <a:srgbClr val="000000"/>
                </a:solidFill>
                <a:latin typeface="微软雅黑" pitchFamily="34" charset="0"/>
                <a:ea typeface="微软雅黑" pitchFamily="34" charset="-122"/>
                <a:cs typeface="微软雅黑" pitchFamily="34" charset="-120"/>
              </a:rPr>
              <a:t>；肥城压缩空气储能电站提高了电能储存能力，可促进山东省新能源的开发</a:t>
            </a:r>
            <a:r>
              <a:rPr lang="en-US" altLang="zh-CN" sz="2000" b="0" i="0" spc="-50">
                <a:solidFill>
                  <a:srgbClr val="000000"/>
                </a:solidFill>
                <a:latin typeface="微软雅黑" pitchFamily="34" charset="0"/>
                <a:ea typeface="微软雅黑" pitchFamily="34" charset="-122"/>
                <a:cs typeface="微软雅黑" pitchFamily="34" charset="-120"/>
              </a:rPr>
              <a:t>；风</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能</a:t>
            </a:r>
            <a:r>
              <a:rPr lang="en-US" altLang="zh-CN" sz="2000" b="0" i="0" spc="-50" dirty="0">
                <a:solidFill>
                  <a:srgbClr val="000000"/>
                </a:solidFill>
                <a:latin typeface="微软雅黑" pitchFamily="34" charset="0"/>
                <a:ea typeface="微软雅黑" pitchFamily="34" charset="-122"/>
                <a:cs typeface="微软雅黑" pitchFamily="34" charset="-120"/>
              </a:rPr>
              <a:t>、潮汐能等新能源的使用比例上升，可降低化石能源使用比例，优化能源结构。【影响意义类】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7_BD.8_1#a2ca7d6c1?pid=2a659296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3.从长远角度来看，为保障我国能源安全，</a:t>
            </a:r>
            <a:r>
              <a:rPr lang="en-US" altLang="zh-CN" sz="2000" b="0" i="0">
                <a:solidFill>
                  <a:srgbClr val="000000"/>
                </a:solidFill>
                <a:latin typeface="微软雅黑" pitchFamily="34" charset="0"/>
                <a:ea typeface="微软雅黑" pitchFamily="34" charset="-122"/>
                <a:cs typeface="微软雅黑" pitchFamily="34" charset="-120"/>
              </a:rPr>
              <a:t>最可行的措施是(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9_1#a2ca7d6c1.bracket?pid=2a659296b&amp;color=0,0,0&amp;vpa=3&amp;vtp=1"/>
          <p:cNvSpPr/>
          <p:nvPr/>
        </p:nvSpPr>
        <p:spPr>
          <a:xfrm>
            <a:off x="748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8_2#a2ca7d6c1.choices?pid=2a659296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A.建立能源储备库</a:t>
            </a:r>
            <a:r>
              <a:rPr lang="en-US" altLang="zh-CN" sz="2000" b="0" i="0">
                <a:solidFill>
                  <a:srgbClr val="000000"/>
                </a:solidFill>
                <a:latin typeface="微软雅黑" pitchFamily="34" charset="0"/>
                <a:ea typeface="微软雅黑" pitchFamily="34" charset="-122"/>
                <a:cs typeface="微软雅黑" pitchFamily="34" charset="-120"/>
              </a:rPr>
              <a:t>，储备大量能源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.控制人口增长，减少能源需求量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.开发非化石能源</a:t>
            </a:r>
            <a:r>
              <a:rPr lang="en-US" altLang="zh-CN" sz="2000" b="0" i="0">
                <a:solidFill>
                  <a:srgbClr val="000000"/>
                </a:solidFill>
                <a:latin typeface="微软雅黑" pitchFamily="34" charset="0"/>
                <a:ea typeface="微软雅黑" pitchFamily="34" charset="-122"/>
                <a:cs typeface="微软雅黑" pitchFamily="34" charset="-120"/>
              </a:rPr>
              <a:t>，优化能源消费结构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.加大国内化石能源的勘探和开采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3258</Words>
  <Application>Microsoft Office PowerPoint</Application>
  <PresentationFormat>宽屏</PresentationFormat>
  <Paragraphs>527</Paragraphs>
  <Slides>90</Slides>
  <Notes>90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90</vt:i4>
      </vt:variant>
    </vt:vector>
  </HeadingPairs>
  <TitlesOfParts>
    <vt:vector size="98"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2025-10-22T06:55:28Z</dcterms:created>
  <dcterms:modified xsi:type="dcterms:W3CDTF">2025-10-22T07:01:01Z</dcterms:modified>
  <cp:category/>
  <cp:contentStatus/>
</cp:coreProperties>
</file>